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9"/>
  </p:notesMasterIdLst>
  <p:sldIdLst>
    <p:sldId id="256" r:id="rId2"/>
    <p:sldId id="257" r:id="rId3"/>
    <p:sldId id="937" r:id="rId4"/>
    <p:sldId id="938" r:id="rId5"/>
    <p:sldId id="939" r:id="rId6"/>
    <p:sldId id="940" r:id="rId7"/>
    <p:sldId id="917" r:id="rId8"/>
    <p:sldId id="916" r:id="rId9"/>
    <p:sldId id="918" r:id="rId10"/>
    <p:sldId id="919" r:id="rId11"/>
    <p:sldId id="920" r:id="rId12"/>
    <p:sldId id="921" r:id="rId13"/>
    <p:sldId id="922" r:id="rId14"/>
    <p:sldId id="923" r:id="rId15"/>
    <p:sldId id="924" r:id="rId16"/>
    <p:sldId id="925" r:id="rId17"/>
    <p:sldId id="926" r:id="rId18"/>
    <p:sldId id="927" r:id="rId19"/>
    <p:sldId id="928" r:id="rId20"/>
    <p:sldId id="929" r:id="rId21"/>
    <p:sldId id="930" r:id="rId22"/>
    <p:sldId id="931" r:id="rId23"/>
    <p:sldId id="932" r:id="rId24"/>
    <p:sldId id="933" r:id="rId25"/>
    <p:sldId id="934" r:id="rId26"/>
    <p:sldId id="935" r:id="rId27"/>
    <p:sldId id="263" r:id="rId28"/>
  </p:sldIdLst>
  <p:sldSz cx="9144000" cy="5143500" type="screen16x9"/>
  <p:notesSz cx="6858000" cy="9144000"/>
  <p:embeddedFontLst>
    <p:embeddedFont>
      <p:font typeface="Arial Black" panose="020B0604020202020204" pitchFamily="34" charset="0"/>
      <p:bold r:id="rId30"/>
    </p:embeddedFont>
    <p:embeddedFont>
      <p:font typeface="Poppins" pitchFamily="2" charset="77"/>
      <p:regular r:id="rId31"/>
      <p:bold r:id="rId32"/>
      <p:italic r:id="rId33"/>
      <p:boldItalic r:id="rId34"/>
    </p:embeddedFont>
    <p:embeddedFont>
      <p:font typeface="Roboto" panose="02000000000000000000" pitchFamily="2" charset="0"/>
      <p:regular r:id="rId35"/>
      <p:bold r:id="rId36"/>
      <p:italic r:id="rId37"/>
      <p:boldItalic r:id="rId38"/>
    </p:embeddedFont>
    <p:embeddedFont>
      <p:font typeface="Trebuchet MS" panose="020B0703020202090204" pitchFamily="34" charset="0"/>
      <p:regular r:id="rId39"/>
      <p:bold r:id="rId40"/>
      <p:italic r:id="rId41"/>
      <p:boldItalic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113E7B7-6FAF-48F9-9C86-D730034C8730}">
  <a:tblStyle styleId="{2113E7B7-6FAF-48F9-9C86-D730034C873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715"/>
  </p:normalViewPr>
  <p:slideViewPr>
    <p:cSldViewPr snapToGrid="0">
      <p:cViewPr varScale="1">
        <p:scale>
          <a:sx n="120" d="100"/>
          <a:sy n="120" d="100"/>
        </p:scale>
        <p:origin x="200" y="8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0.fntdata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font" Target="fonts/font13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3b15108f28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3b15108f28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4067b1c5b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4067b1c5b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3b1587d1f5_0_2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3b1587d1f5_0_2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Samsung diganti microsoft, tambah AWS jg ya mas..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png"/><Relationship Id="rId7" Type="http://schemas.openxmlformats.org/officeDocument/2006/relationships/image" Target="../media/image7.jpg"/><Relationship Id="rId12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jpg"/><Relationship Id="rId11" Type="http://schemas.openxmlformats.org/officeDocument/2006/relationships/image" Target="../media/image11.jpg"/><Relationship Id="rId5" Type="http://schemas.openxmlformats.org/officeDocument/2006/relationships/image" Target="../media/image5.jpg"/><Relationship Id="rId10" Type="http://schemas.openxmlformats.org/officeDocument/2006/relationships/image" Target="../media/image10.jpg"/><Relationship Id="rId4" Type="http://schemas.openxmlformats.org/officeDocument/2006/relationships/image" Target="../media/image4.jpg"/><Relationship Id="rId9" Type="http://schemas.openxmlformats.org/officeDocument/2006/relationships/image" Target="../media/image9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DB65CF-D524-592C-6B3C-12E1D3614D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5" name="Google Shape;55;p13"/>
          <p:cNvSpPr txBox="1"/>
          <p:nvPr/>
        </p:nvSpPr>
        <p:spPr>
          <a:xfrm>
            <a:off x="1276987" y="1463769"/>
            <a:ext cx="6590025" cy="2215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dirty="0">
                <a:latin typeface="Roboto"/>
                <a:ea typeface="Roboto"/>
                <a:cs typeface="Roboto"/>
                <a:sym typeface="Roboto"/>
              </a:rPr>
              <a:t>SOSIALISASI HASIL RAKERNAS X PKK TAHUN 2025</a:t>
            </a:r>
            <a:endParaRPr sz="4400" b="1" dirty="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6" name="Google Shape;56;p13" title="LOGO-PEKAKA-300x296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4475" y="485925"/>
            <a:ext cx="933150" cy="92072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39B5634-C500-725F-1970-6F75BDC02100}"/>
              </a:ext>
            </a:extLst>
          </p:cNvPr>
          <p:cNvSpPr/>
          <p:nvPr/>
        </p:nvSpPr>
        <p:spPr>
          <a:xfrm>
            <a:off x="2759978" y="3916815"/>
            <a:ext cx="3632433" cy="5050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 err="1">
                <a:solidFill>
                  <a:schemeClr val="tx1"/>
                </a:solidFill>
              </a:rPr>
              <a:t>Disampaikan</a:t>
            </a:r>
            <a:r>
              <a:rPr lang="en-US" sz="1800" b="1" dirty="0">
                <a:solidFill>
                  <a:schemeClr val="tx1"/>
                </a:solidFill>
              </a:rPr>
              <a:t> oleh:</a:t>
            </a:r>
          </a:p>
          <a:p>
            <a:pPr algn="ctr"/>
            <a:r>
              <a:rPr lang="en-US" sz="1800" b="1" dirty="0">
                <a:solidFill>
                  <a:schemeClr val="tx1"/>
                </a:solidFill>
              </a:rPr>
              <a:t>Novia Putri, A. Md.</a:t>
            </a:r>
            <a:endParaRPr lang="en-ID" sz="1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EB4089-F80E-5648-0243-88C7E3207F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1" name="Google Shape;61;p14"/>
          <p:cNvPicPr preferRelativeResize="0"/>
          <p:nvPr/>
        </p:nvPicPr>
        <p:blipFill rotWithShape="1">
          <a:blip r:embed="rId4">
            <a:alphaModFix/>
          </a:blip>
          <a:srcRect t="15936" b="15929"/>
          <a:stretch/>
        </p:blipFill>
        <p:spPr>
          <a:xfrm>
            <a:off x="3830666" y="71350"/>
            <a:ext cx="1099240" cy="1123406"/>
          </a:xfrm>
          <a:custGeom>
            <a:avLst/>
            <a:gdLst/>
            <a:ahLst/>
            <a:cxnLst/>
            <a:rect l="l" t="t" r="r" b="b"/>
            <a:pathLst>
              <a:path w="2714172" h="2496458" extrusionOk="0">
                <a:moveTo>
                  <a:pt x="1357086" y="0"/>
                </a:moveTo>
                <a:cubicBezTo>
                  <a:pt x="2106584" y="0"/>
                  <a:pt x="2714172" y="558851"/>
                  <a:pt x="2714172" y="1248229"/>
                </a:cubicBezTo>
                <a:cubicBezTo>
                  <a:pt x="2714172" y="1937607"/>
                  <a:pt x="2106584" y="2496458"/>
                  <a:pt x="1357086" y="2496458"/>
                </a:cubicBezTo>
                <a:cubicBezTo>
                  <a:pt x="607588" y="2496458"/>
                  <a:pt x="0" y="1937607"/>
                  <a:pt x="0" y="1248229"/>
                </a:cubicBezTo>
                <a:cubicBezTo>
                  <a:pt x="0" y="558851"/>
                  <a:pt x="607588" y="0"/>
                  <a:pt x="1357086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62" name="Google Shape;62;p14"/>
          <p:cNvSpPr/>
          <p:nvPr/>
        </p:nvSpPr>
        <p:spPr>
          <a:xfrm>
            <a:off x="5308541" y="243575"/>
            <a:ext cx="2002500" cy="2985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Novia Putri Nurita, A.Md</a:t>
            </a:r>
            <a:endParaRPr sz="1000" b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5308541" y="576600"/>
            <a:ext cx="2002500" cy="4164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Ketua I Bidang Pembinaan Karakter Keluarga</a:t>
            </a:r>
            <a:endParaRPr sz="1000" b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64" name="Google Shape;64;p14" title="WhatsApp Image 2025-04-07 at 19.50.52.jpeg"/>
          <p:cNvPicPr preferRelativeResize="0"/>
          <p:nvPr/>
        </p:nvPicPr>
        <p:blipFill rotWithShape="1">
          <a:blip r:embed="rId5">
            <a:alphaModFix/>
          </a:blip>
          <a:srcRect t="19340" b="19340"/>
          <a:stretch/>
        </p:blipFill>
        <p:spPr>
          <a:xfrm>
            <a:off x="3816796" y="1364937"/>
            <a:ext cx="1099240" cy="1123406"/>
          </a:xfrm>
          <a:custGeom>
            <a:avLst/>
            <a:gdLst/>
            <a:ahLst/>
            <a:cxnLst/>
            <a:rect l="l" t="t" r="r" b="b"/>
            <a:pathLst>
              <a:path w="2714172" h="2496458" extrusionOk="0">
                <a:moveTo>
                  <a:pt x="1357086" y="0"/>
                </a:moveTo>
                <a:cubicBezTo>
                  <a:pt x="2106584" y="0"/>
                  <a:pt x="2714172" y="558851"/>
                  <a:pt x="2714172" y="1248229"/>
                </a:cubicBezTo>
                <a:cubicBezTo>
                  <a:pt x="2714172" y="1937607"/>
                  <a:pt x="2106584" y="2496458"/>
                  <a:pt x="1357086" y="2496458"/>
                </a:cubicBezTo>
                <a:cubicBezTo>
                  <a:pt x="607588" y="2496458"/>
                  <a:pt x="0" y="1937607"/>
                  <a:pt x="0" y="1248229"/>
                </a:cubicBezTo>
                <a:cubicBezTo>
                  <a:pt x="0" y="558851"/>
                  <a:pt x="607588" y="0"/>
                  <a:pt x="1357086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65" name="Google Shape;65;p14" title="Nuryani.jpeg"/>
          <p:cNvPicPr preferRelativeResize="0"/>
          <p:nvPr/>
        </p:nvPicPr>
        <p:blipFill rotWithShape="1">
          <a:blip r:embed="rId6">
            <a:alphaModFix/>
          </a:blip>
          <a:srcRect t="15936" b="15929"/>
          <a:stretch/>
        </p:blipFill>
        <p:spPr>
          <a:xfrm>
            <a:off x="231191" y="1364937"/>
            <a:ext cx="1099240" cy="1123406"/>
          </a:xfrm>
          <a:custGeom>
            <a:avLst/>
            <a:gdLst/>
            <a:ahLst/>
            <a:cxnLst/>
            <a:rect l="l" t="t" r="r" b="b"/>
            <a:pathLst>
              <a:path w="2714172" h="2496458" extrusionOk="0">
                <a:moveTo>
                  <a:pt x="1357086" y="0"/>
                </a:moveTo>
                <a:cubicBezTo>
                  <a:pt x="2106584" y="0"/>
                  <a:pt x="2714172" y="558851"/>
                  <a:pt x="2714172" y="1248229"/>
                </a:cubicBezTo>
                <a:cubicBezTo>
                  <a:pt x="2714172" y="1937607"/>
                  <a:pt x="2106584" y="2496458"/>
                  <a:pt x="1357086" y="2496458"/>
                </a:cubicBezTo>
                <a:cubicBezTo>
                  <a:pt x="607588" y="2496458"/>
                  <a:pt x="0" y="1937607"/>
                  <a:pt x="0" y="1248229"/>
                </a:cubicBezTo>
                <a:cubicBezTo>
                  <a:pt x="0" y="558851"/>
                  <a:pt x="607588" y="0"/>
                  <a:pt x="1357086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66" name="Google Shape;66;p14" title="Endang.jpeg"/>
          <p:cNvPicPr preferRelativeResize="0"/>
          <p:nvPr/>
        </p:nvPicPr>
        <p:blipFill rotWithShape="1">
          <a:blip r:embed="rId7">
            <a:alphaModFix/>
          </a:blip>
          <a:srcRect t="15936" b="15929"/>
          <a:stretch/>
        </p:blipFill>
        <p:spPr>
          <a:xfrm>
            <a:off x="1878781" y="2331525"/>
            <a:ext cx="1099240" cy="1123406"/>
          </a:xfrm>
          <a:custGeom>
            <a:avLst/>
            <a:gdLst/>
            <a:ahLst/>
            <a:cxnLst/>
            <a:rect l="l" t="t" r="r" b="b"/>
            <a:pathLst>
              <a:path w="2714172" h="2496458" extrusionOk="0">
                <a:moveTo>
                  <a:pt x="1357086" y="0"/>
                </a:moveTo>
                <a:cubicBezTo>
                  <a:pt x="2106584" y="0"/>
                  <a:pt x="2714172" y="558851"/>
                  <a:pt x="2714172" y="1248229"/>
                </a:cubicBezTo>
                <a:cubicBezTo>
                  <a:pt x="2714172" y="1937607"/>
                  <a:pt x="2106584" y="2496458"/>
                  <a:pt x="1357086" y="2496458"/>
                </a:cubicBezTo>
                <a:cubicBezTo>
                  <a:pt x="607588" y="2496458"/>
                  <a:pt x="0" y="1937607"/>
                  <a:pt x="0" y="1248229"/>
                </a:cubicBezTo>
                <a:cubicBezTo>
                  <a:pt x="0" y="558851"/>
                  <a:pt x="607588" y="0"/>
                  <a:pt x="1357086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67" name="Google Shape;67;p14" title="Retno Widyaningsih.jpeg"/>
          <p:cNvPicPr preferRelativeResize="0"/>
          <p:nvPr/>
        </p:nvPicPr>
        <p:blipFill rotWithShape="1">
          <a:blip r:embed="rId8">
            <a:alphaModFix/>
          </a:blip>
          <a:srcRect t="15936" b="15929"/>
          <a:stretch/>
        </p:blipFill>
        <p:spPr>
          <a:xfrm>
            <a:off x="1878781" y="3870525"/>
            <a:ext cx="1099240" cy="1123406"/>
          </a:xfrm>
          <a:custGeom>
            <a:avLst/>
            <a:gdLst/>
            <a:ahLst/>
            <a:cxnLst/>
            <a:rect l="l" t="t" r="r" b="b"/>
            <a:pathLst>
              <a:path w="2714172" h="2496458" extrusionOk="0">
                <a:moveTo>
                  <a:pt x="1357086" y="0"/>
                </a:moveTo>
                <a:cubicBezTo>
                  <a:pt x="2106584" y="0"/>
                  <a:pt x="2714172" y="558851"/>
                  <a:pt x="2714172" y="1248229"/>
                </a:cubicBezTo>
                <a:cubicBezTo>
                  <a:pt x="2714172" y="1937607"/>
                  <a:pt x="2106584" y="2496458"/>
                  <a:pt x="1357086" y="2496458"/>
                </a:cubicBezTo>
                <a:cubicBezTo>
                  <a:pt x="607588" y="2496458"/>
                  <a:pt x="0" y="1937607"/>
                  <a:pt x="0" y="1248229"/>
                </a:cubicBezTo>
                <a:cubicBezTo>
                  <a:pt x="0" y="558851"/>
                  <a:pt x="607588" y="0"/>
                  <a:pt x="1357086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68" name="Google Shape;68;p14" title="Ibuk.jpeg"/>
          <p:cNvPicPr preferRelativeResize="0"/>
          <p:nvPr/>
        </p:nvPicPr>
        <p:blipFill rotWithShape="1">
          <a:blip r:embed="rId9">
            <a:alphaModFix/>
          </a:blip>
          <a:srcRect t="15936" b="15929"/>
          <a:stretch/>
        </p:blipFill>
        <p:spPr>
          <a:xfrm>
            <a:off x="7182216" y="1329275"/>
            <a:ext cx="1099240" cy="1123406"/>
          </a:xfrm>
          <a:custGeom>
            <a:avLst/>
            <a:gdLst/>
            <a:ahLst/>
            <a:cxnLst/>
            <a:rect l="l" t="t" r="r" b="b"/>
            <a:pathLst>
              <a:path w="2714172" h="2496458" extrusionOk="0">
                <a:moveTo>
                  <a:pt x="1357086" y="0"/>
                </a:moveTo>
                <a:cubicBezTo>
                  <a:pt x="2106584" y="0"/>
                  <a:pt x="2714172" y="558851"/>
                  <a:pt x="2714172" y="1248229"/>
                </a:cubicBezTo>
                <a:cubicBezTo>
                  <a:pt x="2714172" y="1937607"/>
                  <a:pt x="2106584" y="2496458"/>
                  <a:pt x="1357086" y="2496458"/>
                </a:cubicBezTo>
                <a:cubicBezTo>
                  <a:pt x="607588" y="2496458"/>
                  <a:pt x="0" y="1937607"/>
                  <a:pt x="0" y="1248229"/>
                </a:cubicBezTo>
                <a:cubicBezTo>
                  <a:pt x="0" y="558851"/>
                  <a:pt x="607588" y="0"/>
                  <a:pt x="1357086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69" name="Google Shape;69;p14" title="Ismanoe.jpeg"/>
          <p:cNvPicPr preferRelativeResize="0"/>
          <p:nvPr/>
        </p:nvPicPr>
        <p:blipFill rotWithShape="1">
          <a:blip r:embed="rId10">
            <a:alphaModFix/>
          </a:blip>
          <a:srcRect t="15936" b="15929"/>
          <a:stretch/>
        </p:blipFill>
        <p:spPr>
          <a:xfrm>
            <a:off x="5599117" y="2331525"/>
            <a:ext cx="1099240" cy="1123406"/>
          </a:xfrm>
          <a:custGeom>
            <a:avLst/>
            <a:gdLst/>
            <a:ahLst/>
            <a:cxnLst/>
            <a:rect l="l" t="t" r="r" b="b"/>
            <a:pathLst>
              <a:path w="2714172" h="2496458" extrusionOk="0">
                <a:moveTo>
                  <a:pt x="1357086" y="0"/>
                </a:moveTo>
                <a:cubicBezTo>
                  <a:pt x="2106584" y="0"/>
                  <a:pt x="2714172" y="558851"/>
                  <a:pt x="2714172" y="1248229"/>
                </a:cubicBezTo>
                <a:cubicBezTo>
                  <a:pt x="2714172" y="1937607"/>
                  <a:pt x="2106584" y="2496458"/>
                  <a:pt x="1357086" y="2496458"/>
                </a:cubicBezTo>
                <a:cubicBezTo>
                  <a:pt x="607588" y="2496458"/>
                  <a:pt x="0" y="1937607"/>
                  <a:pt x="0" y="1248229"/>
                </a:cubicBezTo>
                <a:cubicBezTo>
                  <a:pt x="0" y="558851"/>
                  <a:pt x="607588" y="0"/>
                  <a:pt x="1357086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70" name="Google Shape;70;p14" title="Mugi Rahayu.jpeg"/>
          <p:cNvPicPr preferRelativeResize="0"/>
          <p:nvPr/>
        </p:nvPicPr>
        <p:blipFill rotWithShape="1">
          <a:blip r:embed="rId11">
            <a:alphaModFix/>
          </a:blip>
          <a:srcRect t="15936" b="15929"/>
          <a:stretch/>
        </p:blipFill>
        <p:spPr>
          <a:xfrm>
            <a:off x="5599117" y="3870525"/>
            <a:ext cx="1099240" cy="1123406"/>
          </a:xfrm>
          <a:custGeom>
            <a:avLst/>
            <a:gdLst/>
            <a:ahLst/>
            <a:cxnLst/>
            <a:rect l="l" t="t" r="r" b="b"/>
            <a:pathLst>
              <a:path w="2714172" h="2496458" extrusionOk="0">
                <a:moveTo>
                  <a:pt x="1357086" y="0"/>
                </a:moveTo>
                <a:cubicBezTo>
                  <a:pt x="2106584" y="0"/>
                  <a:pt x="2714172" y="558851"/>
                  <a:pt x="2714172" y="1248229"/>
                </a:cubicBezTo>
                <a:cubicBezTo>
                  <a:pt x="2714172" y="1937607"/>
                  <a:pt x="2106584" y="2496458"/>
                  <a:pt x="1357086" y="2496458"/>
                </a:cubicBezTo>
                <a:cubicBezTo>
                  <a:pt x="607588" y="2496458"/>
                  <a:pt x="0" y="1937607"/>
                  <a:pt x="0" y="1248229"/>
                </a:cubicBezTo>
                <a:cubicBezTo>
                  <a:pt x="0" y="558851"/>
                  <a:pt x="607588" y="0"/>
                  <a:pt x="1357086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71" name="Google Shape;71;p14"/>
          <p:cNvSpPr/>
          <p:nvPr/>
        </p:nvSpPr>
        <p:spPr>
          <a:xfrm>
            <a:off x="3384034" y="2210951"/>
            <a:ext cx="2100600" cy="4164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Theresia Okti Herawati, S.H.</a:t>
            </a:r>
            <a:endParaRPr sz="1000" b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Ketua</a:t>
            </a:r>
            <a:endParaRPr sz="1000" b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2" name="Google Shape;72;p14"/>
          <p:cNvSpPr/>
          <p:nvPr/>
        </p:nvSpPr>
        <p:spPr>
          <a:xfrm>
            <a:off x="81010" y="2228082"/>
            <a:ext cx="1299600" cy="4164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Nuryani, S.Pd.</a:t>
            </a:r>
            <a:endParaRPr sz="1000" b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Wakil Ketua</a:t>
            </a:r>
            <a:endParaRPr sz="1000" b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3" name="Google Shape;73;p14"/>
          <p:cNvSpPr/>
          <p:nvPr/>
        </p:nvSpPr>
        <p:spPr>
          <a:xfrm>
            <a:off x="6838000" y="2238758"/>
            <a:ext cx="2100600" cy="4164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Retno Nurwidyastuti, S.H.</a:t>
            </a:r>
            <a:endParaRPr sz="1000" b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Sekretaris</a:t>
            </a:r>
            <a:endParaRPr sz="1000" b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4" name="Google Shape;74;p14"/>
          <p:cNvSpPr/>
          <p:nvPr/>
        </p:nvSpPr>
        <p:spPr>
          <a:xfrm>
            <a:off x="1378102" y="3237975"/>
            <a:ext cx="2100600" cy="4164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Ir. Endang Sulistyowati</a:t>
            </a:r>
            <a:endParaRPr sz="1000" b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Anggota</a:t>
            </a:r>
            <a:endParaRPr sz="1000" b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5" name="Google Shape;75;p14"/>
          <p:cNvSpPr/>
          <p:nvPr/>
        </p:nvSpPr>
        <p:spPr>
          <a:xfrm>
            <a:off x="1378089" y="4671214"/>
            <a:ext cx="2100600" cy="4164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Retno Widyaningsih</a:t>
            </a:r>
            <a:endParaRPr sz="1000" b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Anggota</a:t>
            </a:r>
            <a:endParaRPr sz="1000" b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6" name="Google Shape;76;p14"/>
          <p:cNvSpPr/>
          <p:nvPr/>
        </p:nvSpPr>
        <p:spPr>
          <a:xfrm>
            <a:off x="5098438" y="3237964"/>
            <a:ext cx="2100600" cy="4164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Nurul Hajati Ismanoe, S.H.</a:t>
            </a:r>
            <a:endParaRPr sz="1000" b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Anggota</a:t>
            </a:r>
            <a:endParaRPr sz="1000" b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7" name="Google Shape;77;p14"/>
          <p:cNvSpPr/>
          <p:nvPr/>
        </p:nvSpPr>
        <p:spPr>
          <a:xfrm>
            <a:off x="5098438" y="4671214"/>
            <a:ext cx="2100600" cy="4164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Mugi Rahayu,M.Pd.</a:t>
            </a:r>
            <a:endParaRPr sz="1000" b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Anggota</a:t>
            </a:r>
            <a:endParaRPr sz="1000" b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8" name="Google Shape;78;p14"/>
          <p:cNvSpPr txBox="1"/>
          <p:nvPr/>
        </p:nvSpPr>
        <p:spPr>
          <a:xfrm>
            <a:off x="0" y="0"/>
            <a:ext cx="3391800" cy="492600"/>
          </a:xfrm>
          <a:prstGeom prst="rect">
            <a:avLst/>
          </a:prstGeom>
          <a:solidFill>
            <a:schemeClr val="accent5">
              <a:lumMod val="50000"/>
              <a:alpha val="50000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PERSONALIA POKJA I</a:t>
            </a:r>
            <a:endParaRPr sz="2000" i="1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" name="Google Shape;85;p15" title="LOGO-PEKAKA-300x296.png">
            <a:extLst>
              <a:ext uri="{FF2B5EF4-FFF2-40B4-BE49-F238E27FC236}">
                <a16:creationId xmlns:a16="http://schemas.microsoft.com/office/drawing/2014/main" id="{3219B208-DF08-A7B3-AC90-BE5DB0F3A933}"/>
              </a:ext>
            </a:extLst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023697" y="163950"/>
            <a:ext cx="580429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453B6-7C82-2AA9-6DFD-597F4D043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66C5C8-C368-508A-87D4-C9E108E5B9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4E95AA-57E6-EEAF-9BF6-58A730CD03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468"/>
            <a:ext cx="9171666" cy="512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571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49568-BF6E-B62C-C9A1-8ED09755B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333766-FCB9-0D55-A61C-76DA5309F8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BBFB6B-C59B-CB0D-0558-67BB720693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4270"/>
            <a:ext cx="9016409" cy="5063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3220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D8FA0-C475-81EA-998C-EEB063D43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693771-2E1C-62D4-149A-60246D762C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DD0296-00AC-E045-C124-907739FC9D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349"/>
            <a:ext cx="9058940" cy="5077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456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63E2D-9A0A-8CD9-AAAE-0574E3393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DF506C-5F09-4A83-565D-F8B5010CB8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B6323E-C140-E64F-FE5E-91AD0B9A75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70"/>
            <a:ext cx="8995144" cy="5050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5627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F28C6-065A-0C4B-0687-E2AC824DC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4"/>
            <a:ext cx="8520600" cy="977375"/>
          </a:xfrm>
        </p:spPr>
        <p:txBody>
          <a:bodyPr>
            <a:normAutofit fontScale="90000"/>
          </a:bodyPr>
          <a:lstStyle/>
          <a:p>
            <a:r>
              <a:rPr lang="en-ID" spc="-45" dirty="0">
                <a:solidFill>
                  <a:srgbClr val="000000"/>
                </a:solidFill>
                <a:latin typeface="Arial Black"/>
                <a:cs typeface="Arial Black"/>
              </a:rPr>
              <a:t>Program-</a:t>
            </a:r>
            <a:r>
              <a:rPr lang="en-ID" dirty="0">
                <a:solidFill>
                  <a:srgbClr val="000000"/>
                </a:solidFill>
                <a:latin typeface="Arial Black"/>
                <a:cs typeface="Arial Black"/>
              </a:rPr>
              <a:t>Program</a:t>
            </a:r>
            <a:r>
              <a:rPr lang="en-ID" spc="-420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lang="en-ID" spc="-10" dirty="0" err="1">
                <a:solidFill>
                  <a:srgbClr val="000000"/>
                </a:solidFill>
                <a:latin typeface="Arial Black"/>
                <a:cs typeface="Arial Black"/>
              </a:rPr>
              <a:t>Pokja</a:t>
            </a:r>
            <a:r>
              <a:rPr lang="en-ID" spc="-10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lang="en-ID" dirty="0">
                <a:solidFill>
                  <a:srgbClr val="000000"/>
                </a:solidFill>
                <a:latin typeface="Arial Black"/>
                <a:cs typeface="Arial Black"/>
              </a:rPr>
              <a:t>I</a:t>
            </a:r>
            <a:r>
              <a:rPr lang="en-ID" spc="-95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lang="en-ID" dirty="0" err="1">
                <a:solidFill>
                  <a:srgbClr val="000000"/>
                </a:solidFill>
                <a:latin typeface="Arial Black"/>
                <a:cs typeface="Arial Black"/>
              </a:rPr>
              <a:t>Tahun</a:t>
            </a:r>
            <a:r>
              <a:rPr lang="en-ID" spc="-90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lang="en-ID" spc="-40" dirty="0">
                <a:solidFill>
                  <a:srgbClr val="000000"/>
                </a:solidFill>
                <a:latin typeface="Arial Black"/>
                <a:cs typeface="Arial Black"/>
              </a:rPr>
              <a:t>2025-</a:t>
            </a:r>
            <a:r>
              <a:rPr lang="en-ID" spc="-20" dirty="0">
                <a:solidFill>
                  <a:srgbClr val="000000"/>
                </a:solidFill>
                <a:latin typeface="Arial Black"/>
                <a:cs typeface="Arial Black"/>
              </a:rPr>
              <a:t>2029</a:t>
            </a:r>
            <a:br>
              <a:rPr lang="en-ID" spc="-20" dirty="0">
                <a:solidFill>
                  <a:srgbClr val="000000"/>
                </a:solidFill>
                <a:latin typeface="Arial Black"/>
                <a:cs typeface="Arial Black"/>
              </a:rPr>
            </a:br>
            <a:r>
              <a:rPr lang="en-ID" dirty="0" err="1">
                <a:latin typeface="Arial Black"/>
                <a:cs typeface="Arial Black"/>
              </a:rPr>
              <a:t>Keluarga</a:t>
            </a:r>
            <a:r>
              <a:rPr lang="en-ID" spc="-270" dirty="0">
                <a:latin typeface="Arial Black"/>
                <a:cs typeface="Arial Black"/>
              </a:rPr>
              <a:t> </a:t>
            </a:r>
            <a:r>
              <a:rPr lang="en-ID" dirty="0">
                <a:latin typeface="Arial Black"/>
                <a:cs typeface="Arial Black"/>
              </a:rPr>
              <a:t>Indonesia</a:t>
            </a:r>
            <a:r>
              <a:rPr lang="en-ID" spc="-290" dirty="0">
                <a:latin typeface="Arial Black"/>
                <a:cs typeface="Arial Black"/>
              </a:rPr>
              <a:t> </a:t>
            </a:r>
            <a:r>
              <a:rPr lang="en-ID" dirty="0">
                <a:latin typeface="Arial Black"/>
                <a:cs typeface="Arial Black"/>
              </a:rPr>
              <a:t>Sejahtera</a:t>
            </a:r>
            <a:r>
              <a:rPr lang="en-ID" spc="-270" dirty="0">
                <a:latin typeface="Arial Black"/>
                <a:cs typeface="Arial Black"/>
              </a:rPr>
              <a:t> </a:t>
            </a:r>
            <a:r>
              <a:rPr lang="en-ID" spc="-20" dirty="0" err="1">
                <a:latin typeface="Arial Black"/>
                <a:cs typeface="Arial Black"/>
              </a:rPr>
              <a:t>Harmonis</a:t>
            </a:r>
            <a:r>
              <a:rPr lang="en-ID" spc="-275" dirty="0">
                <a:latin typeface="Arial Black"/>
                <a:cs typeface="Arial Black"/>
              </a:rPr>
              <a:t> </a:t>
            </a:r>
            <a:r>
              <a:rPr lang="en-ID" spc="-10" dirty="0">
                <a:latin typeface="Arial Black"/>
                <a:cs typeface="Arial Black"/>
              </a:rPr>
              <a:t>(KISAH)</a:t>
            </a:r>
            <a:br>
              <a:rPr lang="en-ID" dirty="0">
                <a:latin typeface="Arial Black"/>
                <a:cs typeface="Arial Black"/>
              </a:rPr>
            </a:br>
            <a:br>
              <a:rPr lang="en-ID" spc="-20" dirty="0">
                <a:solidFill>
                  <a:srgbClr val="000000"/>
                </a:solidFill>
                <a:latin typeface="Arial Black"/>
                <a:cs typeface="Arial Black"/>
              </a:rPr>
            </a:br>
            <a:br>
              <a:rPr lang="en-ID" spc="-20" dirty="0">
                <a:solidFill>
                  <a:srgbClr val="000000"/>
                </a:solidFill>
                <a:latin typeface="Arial Black"/>
                <a:cs typeface="Arial Black"/>
              </a:rPr>
            </a:br>
            <a:endParaRPr lang="en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FDAF38-E16D-6AC5-AAE6-A3FFB7E5FB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556" y="1422399"/>
            <a:ext cx="6863645" cy="3455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3742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0C45B-71E7-0042-446C-E31B62CE4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D" sz="2000" dirty="0" err="1">
                <a:solidFill>
                  <a:srgbClr val="000000"/>
                </a:solidFill>
                <a:latin typeface="Arial Black"/>
                <a:cs typeface="Arial Black"/>
              </a:rPr>
              <a:t>Keluarga</a:t>
            </a:r>
            <a:r>
              <a:rPr lang="en-ID" sz="2000" spc="-200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lang="en-ID" sz="2000" dirty="0">
                <a:solidFill>
                  <a:srgbClr val="000000"/>
                </a:solidFill>
                <a:latin typeface="Arial Black"/>
                <a:cs typeface="Arial Black"/>
              </a:rPr>
              <a:t>Indonesia</a:t>
            </a:r>
            <a:r>
              <a:rPr lang="en-ID" sz="2000" spc="-190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lang="en-ID" sz="2000" dirty="0">
                <a:solidFill>
                  <a:srgbClr val="000000"/>
                </a:solidFill>
                <a:latin typeface="Arial Black"/>
                <a:cs typeface="Arial Black"/>
              </a:rPr>
              <a:t>Sehat</a:t>
            </a:r>
            <a:r>
              <a:rPr lang="en-ID" sz="2000" spc="-195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lang="en-ID" sz="2000" dirty="0" err="1">
                <a:solidFill>
                  <a:srgbClr val="000000"/>
                </a:solidFill>
                <a:latin typeface="Arial Black"/>
                <a:cs typeface="Arial Black"/>
              </a:rPr>
              <a:t>Tanpa</a:t>
            </a:r>
            <a:r>
              <a:rPr lang="en-ID" sz="2000" spc="-195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lang="en-ID" sz="2000" spc="-10" dirty="0" err="1">
                <a:solidFill>
                  <a:srgbClr val="000000"/>
                </a:solidFill>
                <a:latin typeface="Arial Black"/>
                <a:cs typeface="Arial Black"/>
              </a:rPr>
              <a:t>Narkoba</a:t>
            </a:r>
            <a:r>
              <a:rPr lang="en-ID" sz="2000" spc="-10" dirty="0">
                <a:solidFill>
                  <a:srgbClr val="000000"/>
                </a:solidFill>
                <a:latin typeface="Arial Black"/>
                <a:cs typeface="Arial Black"/>
              </a:rPr>
              <a:t> (KRISAN)</a:t>
            </a:r>
            <a:endParaRPr lang="en-ID" sz="2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5D04A0-5E14-C960-90F0-E6F3541116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endParaRPr lang="en-ID" dirty="0"/>
          </a:p>
        </p:txBody>
      </p:sp>
      <p:pic>
        <p:nvPicPr>
          <p:cNvPr id="119" name="Picture 118">
            <a:extLst>
              <a:ext uri="{FF2B5EF4-FFF2-40B4-BE49-F238E27FC236}">
                <a16:creationId xmlns:a16="http://schemas.microsoft.com/office/drawing/2014/main" id="{D7D1ADE3-675E-F89F-EEE2-A71BBFE25B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400" y="1152475"/>
            <a:ext cx="6066083" cy="341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9704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54686-197E-93D9-8202-CDA8786D0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158750">
              <a:spcBef>
                <a:spcPts val="434"/>
              </a:spcBef>
            </a:pPr>
            <a:r>
              <a:rPr lang="en-ID" sz="1800" dirty="0" err="1">
                <a:solidFill>
                  <a:srgbClr val="000000"/>
                </a:solidFill>
                <a:latin typeface="Arial Black"/>
                <a:cs typeface="Arial Black"/>
              </a:rPr>
              <a:t>Keluarga</a:t>
            </a:r>
            <a:r>
              <a:rPr lang="en-ID" sz="1800" spc="-200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lang="en-ID" sz="1800" dirty="0">
                <a:solidFill>
                  <a:srgbClr val="000000"/>
                </a:solidFill>
                <a:latin typeface="Arial Black"/>
                <a:cs typeface="Arial Black"/>
              </a:rPr>
              <a:t>Indonesia</a:t>
            </a:r>
            <a:r>
              <a:rPr lang="en-ID" sz="1800" spc="-204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lang="en-ID" sz="1800" dirty="0" err="1">
                <a:solidFill>
                  <a:srgbClr val="000000"/>
                </a:solidFill>
                <a:latin typeface="Arial Black"/>
                <a:cs typeface="Arial Black"/>
              </a:rPr>
              <a:t>Lindungi</a:t>
            </a:r>
            <a:r>
              <a:rPr lang="en-ID" sz="1800" spc="-195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lang="en-ID" sz="1800" dirty="0">
                <a:solidFill>
                  <a:srgbClr val="000000"/>
                </a:solidFill>
                <a:latin typeface="Arial Black"/>
                <a:cs typeface="Arial Black"/>
              </a:rPr>
              <a:t>Anak</a:t>
            </a:r>
            <a:r>
              <a:rPr lang="en-ID" sz="1800" spc="-190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lang="en-ID" sz="1800" dirty="0" err="1">
                <a:solidFill>
                  <a:srgbClr val="000000"/>
                </a:solidFill>
                <a:latin typeface="Arial Black"/>
                <a:cs typeface="Arial Black"/>
              </a:rPr>
              <a:t>dari</a:t>
            </a:r>
            <a:r>
              <a:rPr lang="en-ID" sz="1800" spc="-210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lang="en-ID" sz="1800" spc="-10" dirty="0" err="1">
                <a:solidFill>
                  <a:srgbClr val="000000"/>
                </a:solidFill>
                <a:latin typeface="Arial Black"/>
                <a:cs typeface="Arial Black"/>
              </a:rPr>
              <a:t>Kekerasan</a:t>
            </a:r>
            <a:r>
              <a:rPr lang="en-ID" sz="1800" spc="-10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lang="en-ID" sz="1800" spc="-10" dirty="0" err="1">
                <a:solidFill>
                  <a:srgbClr val="000000"/>
                </a:solidFill>
                <a:latin typeface="Arial Black"/>
                <a:cs typeface="Arial Black"/>
              </a:rPr>
              <a:t>Seksual</a:t>
            </a:r>
            <a:r>
              <a:rPr lang="en-ID" sz="1800" spc="-330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lang="en-ID" sz="1800" spc="-10" dirty="0">
                <a:solidFill>
                  <a:srgbClr val="000000"/>
                </a:solidFill>
                <a:latin typeface="Arial Black"/>
                <a:cs typeface="Arial Black"/>
              </a:rPr>
              <a:t>(KILAS)</a:t>
            </a:r>
            <a:endParaRPr lang="en-ID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104E70-4AE7-D2C9-A4D6-6019A73226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53"/>
          <a:stretch>
            <a:fillRect/>
          </a:stretch>
        </p:blipFill>
        <p:spPr>
          <a:xfrm>
            <a:off x="661612" y="1106312"/>
            <a:ext cx="6694420" cy="3714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5462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B60B9-5BF7-EB70-58FC-CF88D7291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>
                <a:solidFill>
                  <a:srgbClr val="000000"/>
                </a:solidFill>
                <a:latin typeface="Arial Black"/>
                <a:cs typeface="Arial Black"/>
              </a:rPr>
              <a:t>Keluarga</a:t>
            </a:r>
            <a:r>
              <a:rPr lang="it-IT" spc="-265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lang="it-IT" dirty="0">
                <a:solidFill>
                  <a:srgbClr val="000000"/>
                </a:solidFill>
                <a:latin typeface="Arial Black"/>
                <a:cs typeface="Arial Black"/>
              </a:rPr>
              <a:t>Indonesia</a:t>
            </a:r>
            <a:r>
              <a:rPr lang="it-IT" spc="-275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lang="it-IT" dirty="0">
                <a:solidFill>
                  <a:srgbClr val="000000"/>
                </a:solidFill>
                <a:latin typeface="Arial Black"/>
                <a:cs typeface="Arial Black"/>
              </a:rPr>
              <a:t>Anti</a:t>
            </a:r>
            <a:r>
              <a:rPr lang="it-IT" spc="-285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lang="it-IT" spc="-10" dirty="0">
                <a:solidFill>
                  <a:srgbClr val="000000"/>
                </a:solidFill>
                <a:latin typeface="Arial Black"/>
                <a:cs typeface="Arial Black"/>
              </a:rPr>
              <a:t>Trafficking</a:t>
            </a:r>
            <a:r>
              <a:rPr lang="it-IT" spc="-275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lang="it-IT" spc="-10" dirty="0">
                <a:solidFill>
                  <a:srgbClr val="000000"/>
                </a:solidFill>
                <a:latin typeface="Arial Black"/>
                <a:cs typeface="Arial Black"/>
              </a:rPr>
              <a:t>(KIAT)</a:t>
            </a:r>
            <a:endParaRPr lang="en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D033B4-15A8-8A6B-AC20-333FF95CF5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433" y="1186864"/>
            <a:ext cx="6981722" cy="3812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7392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AD594-1D16-9607-C639-E09F2B194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D" sz="2400" dirty="0">
                <a:solidFill>
                  <a:srgbClr val="000000"/>
                </a:solidFill>
                <a:latin typeface="Arial Black"/>
                <a:cs typeface="Arial Black"/>
              </a:rPr>
              <a:t>PEMBINAAN</a:t>
            </a:r>
            <a:r>
              <a:rPr lang="en-ID" sz="2400" spc="-375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lang="en-ID" sz="2400" dirty="0">
                <a:solidFill>
                  <a:srgbClr val="000000"/>
                </a:solidFill>
                <a:latin typeface="Arial Black"/>
                <a:cs typeface="Arial Black"/>
              </a:rPr>
              <a:t>KESADARAN</a:t>
            </a:r>
            <a:r>
              <a:rPr lang="en-ID" sz="2400" spc="-380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lang="en-ID" sz="2400" spc="-20" dirty="0">
                <a:solidFill>
                  <a:srgbClr val="000000"/>
                </a:solidFill>
                <a:latin typeface="Arial Black"/>
                <a:cs typeface="Arial Black"/>
              </a:rPr>
              <a:t>BELA </a:t>
            </a:r>
            <a:r>
              <a:rPr lang="en-ID" sz="2400" dirty="0">
                <a:solidFill>
                  <a:srgbClr val="000000"/>
                </a:solidFill>
                <a:latin typeface="Arial Black"/>
                <a:cs typeface="Arial Black"/>
              </a:rPr>
              <a:t>NEGARA</a:t>
            </a:r>
            <a:r>
              <a:rPr lang="en-ID" sz="2400" spc="-229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lang="en-ID" sz="2400" spc="-10" dirty="0">
                <a:solidFill>
                  <a:srgbClr val="000000"/>
                </a:solidFill>
                <a:latin typeface="Arial Black"/>
                <a:cs typeface="Arial Black"/>
              </a:rPr>
              <a:t>(PKBN)</a:t>
            </a:r>
            <a:endParaRPr lang="en-ID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BBF239-F955-670D-A709-99CCF34B62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793" y="1119844"/>
            <a:ext cx="8022629" cy="3896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6797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CD630-A40C-56BF-2C97-D1EE08F93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D" sz="1800" dirty="0" err="1">
                <a:solidFill>
                  <a:srgbClr val="000000"/>
                </a:solidFill>
                <a:latin typeface="Arial Black"/>
                <a:cs typeface="Arial Black"/>
              </a:rPr>
              <a:t>Keluarga</a:t>
            </a:r>
            <a:r>
              <a:rPr lang="en-ID" sz="1800" spc="-55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lang="en-ID" sz="1800" dirty="0">
                <a:solidFill>
                  <a:srgbClr val="000000"/>
                </a:solidFill>
                <a:latin typeface="Arial Black"/>
                <a:cs typeface="Arial Black"/>
              </a:rPr>
              <a:t>Indonesia</a:t>
            </a:r>
            <a:r>
              <a:rPr lang="en-ID" sz="1800" spc="-85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lang="en-ID" sz="1800" dirty="0">
                <a:solidFill>
                  <a:srgbClr val="000000"/>
                </a:solidFill>
                <a:latin typeface="Arial Black"/>
                <a:cs typeface="Arial Black"/>
              </a:rPr>
              <a:t>Sadar</a:t>
            </a:r>
            <a:r>
              <a:rPr lang="en-ID" sz="1800" spc="-55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lang="en-ID" sz="1800" spc="-10" dirty="0" err="1">
                <a:solidFill>
                  <a:srgbClr val="000000"/>
                </a:solidFill>
                <a:latin typeface="Arial Black"/>
                <a:cs typeface="Arial Black"/>
              </a:rPr>
              <a:t>Administrasi</a:t>
            </a:r>
            <a:r>
              <a:rPr lang="en-ID" sz="1800" spc="-10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lang="en-ID" sz="1800" dirty="0" err="1">
                <a:solidFill>
                  <a:srgbClr val="000000"/>
                </a:solidFill>
                <a:latin typeface="Arial Black"/>
                <a:cs typeface="Arial Black"/>
              </a:rPr>
              <a:t>Kependudukan</a:t>
            </a:r>
            <a:r>
              <a:rPr lang="en-ID" sz="1800" spc="10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lang="en-ID" sz="1800" spc="-10" dirty="0">
                <a:solidFill>
                  <a:srgbClr val="000000"/>
                </a:solidFill>
                <a:latin typeface="Arial Black"/>
                <a:cs typeface="Arial Black"/>
              </a:rPr>
              <a:t>(KISAK)</a:t>
            </a:r>
            <a:endParaRPr lang="en-ID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D26DB1-24AD-1C70-937F-2F94C642B2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349" y="1017725"/>
            <a:ext cx="7341933" cy="3825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976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77494-E8EC-6126-2FFB-DABE6D101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D" sz="3200" b="1" dirty="0" err="1">
                <a:solidFill>
                  <a:srgbClr val="2F2F2F"/>
                </a:solidFill>
                <a:latin typeface="Trebuchet MS"/>
                <a:cs typeface="Trebuchet MS"/>
              </a:rPr>
              <a:t>Judol</a:t>
            </a:r>
            <a:r>
              <a:rPr lang="en-ID" sz="3200" b="1" spc="-85" dirty="0">
                <a:solidFill>
                  <a:srgbClr val="2F2F2F"/>
                </a:solidFill>
                <a:latin typeface="Trebuchet MS"/>
                <a:cs typeface="Trebuchet MS"/>
              </a:rPr>
              <a:t> </a:t>
            </a:r>
            <a:r>
              <a:rPr lang="en-ID" sz="3200" b="1" dirty="0" err="1">
                <a:solidFill>
                  <a:srgbClr val="2F2F2F"/>
                </a:solidFill>
                <a:latin typeface="Trebuchet MS"/>
                <a:cs typeface="Trebuchet MS"/>
              </a:rPr>
              <a:t>Pinjol</a:t>
            </a:r>
            <a:r>
              <a:rPr lang="en-ID" sz="3200" b="1" spc="-105" dirty="0">
                <a:solidFill>
                  <a:srgbClr val="2F2F2F"/>
                </a:solidFill>
                <a:latin typeface="Trebuchet MS"/>
                <a:cs typeface="Trebuchet MS"/>
              </a:rPr>
              <a:t> </a:t>
            </a:r>
            <a:r>
              <a:rPr lang="en-ID" sz="3200" b="1" dirty="0" err="1">
                <a:solidFill>
                  <a:srgbClr val="2F2F2F"/>
                </a:solidFill>
                <a:latin typeface="Trebuchet MS"/>
                <a:cs typeface="Trebuchet MS"/>
              </a:rPr>
              <a:t>Teratasi</a:t>
            </a:r>
            <a:r>
              <a:rPr lang="en-ID" sz="3200" b="1" spc="-100" dirty="0">
                <a:solidFill>
                  <a:srgbClr val="2F2F2F"/>
                </a:solidFill>
                <a:latin typeface="Trebuchet MS"/>
                <a:cs typeface="Trebuchet MS"/>
              </a:rPr>
              <a:t> </a:t>
            </a:r>
            <a:r>
              <a:rPr lang="en-ID" sz="3200" b="1" spc="-10" dirty="0">
                <a:solidFill>
                  <a:srgbClr val="2F2F2F"/>
                </a:solidFill>
                <a:latin typeface="Trebuchet MS"/>
                <a:cs typeface="Trebuchet MS"/>
              </a:rPr>
              <a:t>(JUPITER)</a:t>
            </a:r>
            <a:endParaRPr lang="en-ID" sz="32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2994041-E4BE-5D31-46B8-8BFA207248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552" y="1198677"/>
            <a:ext cx="8077961" cy="3499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3144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C1B81-3643-7526-37D2-C7F7ED5D4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D" b="1" dirty="0" err="1">
                <a:solidFill>
                  <a:srgbClr val="2F2F2F"/>
                </a:solidFill>
                <a:latin typeface="Trebuchet MS"/>
                <a:cs typeface="Trebuchet MS"/>
              </a:rPr>
              <a:t>Cegah</a:t>
            </a:r>
            <a:r>
              <a:rPr lang="en-ID" b="1" spc="-65" dirty="0">
                <a:solidFill>
                  <a:srgbClr val="2F2F2F"/>
                </a:solidFill>
                <a:latin typeface="Trebuchet MS"/>
                <a:cs typeface="Trebuchet MS"/>
              </a:rPr>
              <a:t> </a:t>
            </a:r>
            <a:r>
              <a:rPr lang="en-ID" b="1" dirty="0" err="1">
                <a:solidFill>
                  <a:srgbClr val="2F2F2F"/>
                </a:solidFill>
                <a:latin typeface="Trebuchet MS"/>
                <a:cs typeface="Trebuchet MS"/>
              </a:rPr>
              <a:t>Perkawinan</a:t>
            </a:r>
            <a:r>
              <a:rPr lang="en-ID" b="1" spc="-50" dirty="0">
                <a:solidFill>
                  <a:srgbClr val="2F2F2F"/>
                </a:solidFill>
                <a:latin typeface="Trebuchet MS"/>
                <a:cs typeface="Trebuchet MS"/>
              </a:rPr>
              <a:t> </a:t>
            </a:r>
            <a:r>
              <a:rPr lang="en-ID" b="1" dirty="0">
                <a:solidFill>
                  <a:srgbClr val="2F2F2F"/>
                </a:solidFill>
                <a:latin typeface="Trebuchet MS"/>
                <a:cs typeface="Trebuchet MS"/>
              </a:rPr>
              <a:t>Anak</a:t>
            </a:r>
            <a:r>
              <a:rPr lang="en-ID" b="1" spc="-60" dirty="0">
                <a:solidFill>
                  <a:srgbClr val="2F2F2F"/>
                </a:solidFill>
                <a:latin typeface="Trebuchet MS"/>
                <a:cs typeface="Trebuchet MS"/>
              </a:rPr>
              <a:t> </a:t>
            </a:r>
            <a:r>
              <a:rPr lang="en-ID" b="1" spc="-10" dirty="0">
                <a:solidFill>
                  <a:srgbClr val="2F2F2F"/>
                </a:solidFill>
                <a:latin typeface="Trebuchet MS"/>
                <a:cs typeface="Trebuchet MS"/>
              </a:rPr>
              <a:t>(CEPAK)</a:t>
            </a:r>
            <a:endParaRPr lang="en-ID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15A40D-70AC-6C9F-8F26-F7903CE28F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1026603"/>
            <a:ext cx="8834927" cy="3825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9774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B6F16E4-E072-E24A-0CE4-3EE32560E1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068" y="241230"/>
            <a:ext cx="4176621" cy="8438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499BAD8-8239-965D-F7BE-E3C95971B7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19" y="1063889"/>
            <a:ext cx="8499977" cy="3653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5560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9C3DADA-A3F9-63BF-1C48-1C3E047BD7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738" y="199424"/>
            <a:ext cx="6859787" cy="10987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C886E0E-E493-D0D6-FB1D-901B621707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631" y="1298222"/>
            <a:ext cx="7939380" cy="3544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7628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2D3BD7E-E5BF-BB86-6A93-D6B2004A0D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216" y="111589"/>
            <a:ext cx="6239268" cy="10398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3F25782-1E76-5180-DE29-F5997B2DC8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458" y="1254786"/>
            <a:ext cx="8486840" cy="361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1725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41B0836-7874-EDB8-C549-220DF01014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233" y="221856"/>
            <a:ext cx="4353533" cy="5906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75871C9-F867-64E8-2E7B-4FCA1BADB7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230" y="837958"/>
            <a:ext cx="8218642" cy="3666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8667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FEA50D5-EDBA-5A2C-53C1-3D25373D83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4928" y="189752"/>
            <a:ext cx="5286668" cy="7923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DD7C87E-6D71-B237-D0A8-4E1D070DB2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948" y="1135042"/>
            <a:ext cx="7394103" cy="3372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8675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ABE56BC-52DD-710C-4D56-B69C9AF18D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7060" y="201040"/>
            <a:ext cx="6682694" cy="10746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B9606DC-F2F0-B1DC-DD0C-7252169A23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564" y="1275644"/>
            <a:ext cx="7584872" cy="329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8547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78A74E4-897E-4354-115B-F8651BF0B6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8753" y="359798"/>
            <a:ext cx="3257708" cy="7239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E13B1F4-7BBF-1F60-94A3-30BC31F17A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671" y="1083733"/>
            <a:ext cx="8022657" cy="3554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7225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4623B85-7593-C630-1212-6CD91FF010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8564" y="374423"/>
            <a:ext cx="5207388" cy="9125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3176A5-3C6E-1ABA-4AC9-0F2F2E2F17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676" y="1286933"/>
            <a:ext cx="7293145" cy="323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378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BB39A-5EF4-7091-D284-887E9E1B8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8DAF02-C5F0-50B0-D82E-2E46012277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882A82-D155-F3DB-8198-308A6C562F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587" r="707" b="1"/>
          <a:stretch/>
        </p:blipFill>
        <p:spPr>
          <a:xfrm>
            <a:off x="0" y="0"/>
            <a:ext cx="9144000" cy="5113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9611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AE1B5-7FF2-88A0-1D28-565D47ED2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586389-818A-57A6-4617-6D338A7E76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8B4609-DA2D-3C21-76DE-FAFC8A0642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9349"/>
            <a:ext cx="9160683" cy="5134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6544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32558-3177-4B73-D420-29A02202D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2A945F-E397-2939-4390-01DF489531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D82910-F319-A7B4-E5BD-213704CEC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96"/>
            <a:ext cx="9037674" cy="5071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229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B8636-5673-239E-A2C6-159B46E2C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C00826-6B42-DA07-2645-AFCEFE23FE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674B26-E6CC-8E62-DF27-7D7432077A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441"/>
            <a:ext cx="9148351" cy="5141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2724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C6A8EE0-AC33-B2AC-0F2B-D648063557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9" name="Google Shape;129;p20" title="WhatsApp Image 2025-03-24 at 05.14.35.jpeg"/>
          <p:cNvPicPr preferRelativeResize="0"/>
          <p:nvPr/>
        </p:nvPicPr>
        <p:blipFill rotWithShape="1">
          <a:blip r:embed="rId4">
            <a:alphaModFix/>
          </a:blip>
          <a:srcRect t="29425" b="29425"/>
          <a:stretch/>
        </p:blipFill>
        <p:spPr>
          <a:xfrm>
            <a:off x="0" y="852640"/>
            <a:ext cx="9144003" cy="250785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0"/>
          <p:cNvSpPr txBox="1"/>
          <p:nvPr/>
        </p:nvSpPr>
        <p:spPr>
          <a:xfrm>
            <a:off x="0" y="3360490"/>
            <a:ext cx="9144000" cy="754200"/>
          </a:xfrm>
          <a:prstGeom prst="rect">
            <a:avLst/>
          </a:prstGeom>
          <a:solidFill>
            <a:srgbClr val="134F5C">
              <a:alpha val="5000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TERIMA KASIH</a:t>
            </a:r>
            <a:endParaRPr sz="3700" i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1623</TotalTime>
  <Words>163</Words>
  <Application>Microsoft Macintosh PowerPoint</Application>
  <PresentationFormat>On-screen Show (16:9)</PresentationFormat>
  <Paragraphs>30</Paragraphs>
  <Slides>27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Roboto</vt:lpstr>
      <vt:lpstr>Poppins</vt:lpstr>
      <vt:lpstr>Trebuchet MS</vt:lpstr>
      <vt:lpstr>Arial Black</vt:lpstr>
      <vt:lpstr>Arial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Program-Program Pokja I Tahun 2025-2029 Keluarga Indonesia Sejahtera Harmonis (KISAH)   </vt:lpstr>
      <vt:lpstr>Keluarga Indonesia Sehat Tanpa Narkoba (KRISAN)</vt:lpstr>
      <vt:lpstr>Keluarga Indonesia Lindungi Anak dari Kekerasan Seksual (KILAS)</vt:lpstr>
      <vt:lpstr>Keluarga Indonesia Anti Trafficking (KIAT)</vt:lpstr>
      <vt:lpstr>PEMBINAAN KESADARAN BELA NEGARA (PKBN)</vt:lpstr>
      <vt:lpstr>Keluarga Indonesia Sadar Administrasi Kependudukan (KISAK)</vt:lpstr>
      <vt:lpstr>Judol Pinjol Teratasi (JUPITER)</vt:lpstr>
      <vt:lpstr>Cegah Perkawinan Anak (CEPAK)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kezia aubertha</cp:lastModifiedBy>
  <cp:revision>14</cp:revision>
  <dcterms:modified xsi:type="dcterms:W3CDTF">2026-02-09T08:06:17Z</dcterms:modified>
</cp:coreProperties>
</file>