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6" r:id="rId2"/>
    <p:sldId id="258" r:id="rId3"/>
    <p:sldId id="259" r:id="rId4"/>
    <p:sldId id="912" r:id="rId5"/>
    <p:sldId id="914" r:id="rId6"/>
    <p:sldId id="918" r:id="rId7"/>
    <p:sldId id="916" r:id="rId8"/>
    <p:sldId id="920" r:id="rId9"/>
    <p:sldId id="922" r:id="rId10"/>
    <p:sldId id="924" r:id="rId11"/>
    <p:sldId id="263" r:id="rId1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Lato Light" panose="020F0302020204030204" pitchFamily="34" charset="0"/>
      <p:regular r:id="rId18"/>
      <p:bold r:id="rId19"/>
      <p:italic r:id="rId20"/>
      <p:boldItalic r:id="rId21"/>
    </p:embeddedFont>
    <p:embeddedFont>
      <p:font typeface="Poppins" pitchFamily="2" charset="77"/>
      <p:regular r:id="rId22"/>
      <p:bold r:id="rId23"/>
      <p:italic r:id="rId24"/>
      <p:boldItalic r:id="rId25"/>
    </p:embeddedFont>
    <p:embeddedFont>
      <p:font typeface="Roboto" panose="02000000000000000000" pitchFamily="2" charset="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2113E7B7-6FAF-48F9-9C86-D730034C8730}">
  <a:tblStyle styleId="{2113E7B7-6FAF-48F9-9C86-D730034C873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43"/>
    <p:restoredTop sz="94665"/>
  </p:normalViewPr>
  <p:slideViewPr>
    <p:cSldViewPr snapToGrid="0">
      <p:cViewPr varScale="1">
        <p:scale>
          <a:sx n="87" d="100"/>
          <a:sy n="87" d="100"/>
        </p:scale>
        <p:origin x="192" y="108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3b15108f28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3b15108f28_0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3b15108f28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3b15108f28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3b15108f28_0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3b15108f28_0_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91CF6C5E-E3A8-B6CD-29D8-82B23B108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3b15108f28_0_147:notes">
            <a:extLst>
              <a:ext uri="{FF2B5EF4-FFF2-40B4-BE49-F238E27FC236}">
                <a16:creationId xmlns:a16="http://schemas.microsoft.com/office/drawing/2014/main" id="{A863803B-F447-91BA-C1BF-DDD032455A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3b15108f28_0_147:notes">
            <a:extLst>
              <a:ext uri="{FF2B5EF4-FFF2-40B4-BE49-F238E27FC236}">
                <a16:creationId xmlns:a16="http://schemas.microsoft.com/office/drawing/2014/main" id="{9585D1F0-4EC6-8F37-3E40-682BE31A63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08153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91CF6C5E-E3A8-B6CD-29D8-82B23B108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3b15108f28_0_147:notes">
            <a:extLst>
              <a:ext uri="{FF2B5EF4-FFF2-40B4-BE49-F238E27FC236}">
                <a16:creationId xmlns:a16="http://schemas.microsoft.com/office/drawing/2014/main" id="{A863803B-F447-91BA-C1BF-DDD032455A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3b15108f28_0_147:notes">
            <a:extLst>
              <a:ext uri="{FF2B5EF4-FFF2-40B4-BE49-F238E27FC236}">
                <a16:creationId xmlns:a16="http://schemas.microsoft.com/office/drawing/2014/main" id="{9585D1F0-4EC6-8F37-3E40-682BE31A63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880758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91CF6C5E-E3A8-B6CD-29D8-82B23B108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3b15108f28_0_147:notes">
            <a:extLst>
              <a:ext uri="{FF2B5EF4-FFF2-40B4-BE49-F238E27FC236}">
                <a16:creationId xmlns:a16="http://schemas.microsoft.com/office/drawing/2014/main" id="{A863803B-F447-91BA-C1BF-DDD032455A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3b15108f28_0_147:notes">
            <a:extLst>
              <a:ext uri="{FF2B5EF4-FFF2-40B4-BE49-F238E27FC236}">
                <a16:creationId xmlns:a16="http://schemas.microsoft.com/office/drawing/2014/main" id="{9585D1F0-4EC6-8F37-3E40-682BE31A63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3760018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91CF6C5E-E3A8-B6CD-29D8-82B23B108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3b15108f28_0_147:notes">
            <a:extLst>
              <a:ext uri="{FF2B5EF4-FFF2-40B4-BE49-F238E27FC236}">
                <a16:creationId xmlns:a16="http://schemas.microsoft.com/office/drawing/2014/main" id="{A863803B-F447-91BA-C1BF-DDD032455A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3b15108f28_0_147:notes">
            <a:extLst>
              <a:ext uri="{FF2B5EF4-FFF2-40B4-BE49-F238E27FC236}">
                <a16:creationId xmlns:a16="http://schemas.microsoft.com/office/drawing/2014/main" id="{9585D1F0-4EC6-8F37-3E40-682BE31A63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03407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91CF6C5E-E3A8-B6CD-29D8-82B23B108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3b15108f28_0_147:notes">
            <a:extLst>
              <a:ext uri="{FF2B5EF4-FFF2-40B4-BE49-F238E27FC236}">
                <a16:creationId xmlns:a16="http://schemas.microsoft.com/office/drawing/2014/main" id="{A863803B-F447-91BA-C1BF-DDD032455A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3b15108f28_0_147:notes">
            <a:extLst>
              <a:ext uri="{FF2B5EF4-FFF2-40B4-BE49-F238E27FC236}">
                <a16:creationId xmlns:a16="http://schemas.microsoft.com/office/drawing/2014/main" id="{9585D1F0-4EC6-8F37-3E40-682BE31A63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646800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>
          <a:extLst>
            <a:ext uri="{FF2B5EF4-FFF2-40B4-BE49-F238E27FC236}">
              <a16:creationId xmlns:a16="http://schemas.microsoft.com/office/drawing/2014/main" id="{91CF6C5E-E3A8-B6CD-29D8-82B23B108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33b15108f28_0_147:notes">
            <a:extLst>
              <a:ext uri="{FF2B5EF4-FFF2-40B4-BE49-F238E27FC236}">
                <a16:creationId xmlns:a16="http://schemas.microsoft.com/office/drawing/2014/main" id="{A863803B-F447-91BA-C1BF-DDD032455A7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33b15108f28_0_147:notes">
            <a:extLst>
              <a:ext uri="{FF2B5EF4-FFF2-40B4-BE49-F238E27FC236}">
                <a16:creationId xmlns:a16="http://schemas.microsoft.com/office/drawing/2014/main" id="{9585D1F0-4EC6-8F37-3E40-682BE31A633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278189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33b1587d1f5_0_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" name="Google Shape;127;g33b1587d1f5_0_2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Samsung diganti microsoft, tambah AWS jg ya mas..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DB65CF-D524-592C-6B3C-12E1D3614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5" name="Google Shape;55;p13"/>
          <p:cNvSpPr txBox="1"/>
          <p:nvPr/>
        </p:nvSpPr>
        <p:spPr>
          <a:xfrm>
            <a:off x="423333" y="1473125"/>
            <a:ext cx="8297333" cy="2215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1" dirty="0">
                <a:latin typeface="Roboto"/>
                <a:ea typeface="Roboto"/>
                <a:cs typeface="Roboto"/>
                <a:sym typeface="Roboto"/>
              </a:rPr>
              <a:t>PROGRAM POKJA I</a:t>
            </a:r>
            <a:endParaRPr sz="4400" b="1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1" dirty="0">
                <a:latin typeface="Roboto"/>
                <a:ea typeface="Roboto"/>
                <a:cs typeface="Roboto"/>
                <a:sym typeface="Roboto"/>
              </a:rPr>
              <a:t>TP PKK Kabupaten Sleman</a:t>
            </a:r>
            <a:endParaRPr sz="4400" b="1" dirty="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 b="1" dirty="0" err="1">
                <a:latin typeface="Roboto"/>
                <a:ea typeface="Roboto"/>
                <a:cs typeface="Roboto"/>
                <a:sym typeface="Roboto"/>
              </a:rPr>
              <a:t>Tahun</a:t>
            </a:r>
            <a:r>
              <a:rPr lang="en" sz="4400" b="1" dirty="0">
                <a:latin typeface="Roboto"/>
                <a:ea typeface="Roboto"/>
                <a:cs typeface="Roboto"/>
                <a:sym typeface="Roboto"/>
              </a:rPr>
              <a:t> 2026</a:t>
            </a:r>
            <a:endParaRPr sz="4400" b="1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56" name="Google Shape;56;p13" title="LOGO-PEKAKA-300x296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84475" y="485925"/>
            <a:ext cx="933150" cy="9207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39B5634-C500-725F-1970-6F75BDC02100}"/>
              </a:ext>
            </a:extLst>
          </p:cNvPr>
          <p:cNvSpPr/>
          <p:nvPr/>
        </p:nvSpPr>
        <p:spPr>
          <a:xfrm>
            <a:off x="2759978" y="3916815"/>
            <a:ext cx="3632433" cy="50502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err="1">
                <a:solidFill>
                  <a:schemeClr val="tx1"/>
                </a:solidFill>
              </a:rPr>
              <a:t>Disampaikan</a:t>
            </a:r>
            <a:r>
              <a:rPr lang="en-US" sz="1800" b="1" dirty="0">
                <a:solidFill>
                  <a:schemeClr val="tx1"/>
                </a:solidFill>
              </a:rPr>
              <a:t> oleh:</a:t>
            </a:r>
          </a:p>
          <a:p>
            <a:pPr algn="ctr"/>
            <a:r>
              <a:rPr lang="en-US" sz="1800" b="1" dirty="0">
                <a:solidFill>
                  <a:schemeClr val="tx1"/>
                </a:solidFill>
              </a:rPr>
              <a:t>Theresia </a:t>
            </a:r>
            <a:r>
              <a:rPr lang="en-US" sz="1800" b="1" dirty="0" err="1">
                <a:solidFill>
                  <a:schemeClr val="tx1"/>
                </a:solidFill>
              </a:rPr>
              <a:t>Okti</a:t>
            </a:r>
            <a:r>
              <a:rPr lang="en-US" sz="1800" b="1" dirty="0">
                <a:solidFill>
                  <a:schemeClr val="tx1"/>
                </a:solidFill>
              </a:rPr>
              <a:t> Herawati, S.H.</a:t>
            </a:r>
            <a:endParaRPr lang="en-ID" sz="1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2491CC-12C1-95B4-69C5-967699A9C5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3" name="Google Shape;83;p15"/>
          <p:cNvSpPr txBox="1">
            <a:spLocks noGrp="1"/>
          </p:cNvSpPr>
          <p:nvPr>
            <p:ph type="title"/>
          </p:nvPr>
        </p:nvSpPr>
        <p:spPr>
          <a:xfrm>
            <a:off x="311700" y="19023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Poppins"/>
                <a:ea typeface="Poppins"/>
                <a:cs typeface="Poppins"/>
                <a:sym typeface="Poppins"/>
              </a:rPr>
              <a:t>PROGRAM POKOK </a:t>
            </a:r>
            <a:r>
              <a:rPr lang="en" sz="2400" b="1">
                <a:solidFill>
                  <a:srgbClr val="1D2671"/>
                </a:solidFill>
                <a:latin typeface="Poppins"/>
                <a:ea typeface="Poppins"/>
                <a:cs typeface="Poppins"/>
                <a:sym typeface="Poppins"/>
              </a:rPr>
              <a:t>POKJA I</a:t>
            </a:r>
            <a:endParaRPr sz="24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84" name="Google Shape;84;p15"/>
          <p:cNvSpPr txBox="1">
            <a:spLocks noGrp="1"/>
          </p:cNvSpPr>
          <p:nvPr>
            <p:ph type="body" idx="1"/>
          </p:nvPr>
        </p:nvSpPr>
        <p:spPr>
          <a:xfrm>
            <a:off x="311700" y="130611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/>
              <a:t>Peraturan Menteri Dalam Negeri No. 36 Tahun 2020 Tentang Peraturan Pelaksanaan Peraturan Presiden Nomor 99 Tahun 2017 Tentang Gerakan Pemberdayaan Kesejahteraan Keluarga</a:t>
            </a:r>
            <a:endParaRPr sz="2000" dirty="0"/>
          </a:p>
          <a:p>
            <a:pPr marL="0" lvl="0" indent="0" algn="just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000" dirty="0"/>
              <a:t>POKJA I melaksanakan </a:t>
            </a:r>
            <a:r>
              <a:rPr lang="en" sz="2000" b="1" dirty="0">
                <a:solidFill>
                  <a:srgbClr val="980000"/>
                </a:solidFill>
              </a:rPr>
              <a:t>Program Penghayatan Pengamalan Pancasila dan Gotong Royong</a:t>
            </a:r>
            <a:endParaRPr sz="2000" b="1" dirty="0">
              <a:solidFill>
                <a:srgbClr val="980000"/>
              </a:solidFill>
            </a:endParaRPr>
          </a:p>
        </p:txBody>
      </p:sp>
      <p:pic>
        <p:nvPicPr>
          <p:cNvPr id="85" name="Google Shape;85;p15" title="LOGO-PEKAKA-300x296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3697" y="163950"/>
            <a:ext cx="580429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5"/>
          <p:cNvSpPr/>
          <p:nvPr/>
        </p:nvSpPr>
        <p:spPr>
          <a:xfrm>
            <a:off x="0" y="4950300"/>
            <a:ext cx="9144000" cy="193200"/>
          </a:xfrm>
          <a:prstGeom prst="rect">
            <a:avLst/>
          </a:prstGeom>
          <a:solidFill>
            <a:srgbClr val="058A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7" name="Google Shape;87;p15"/>
          <p:cNvGrpSpPr/>
          <p:nvPr/>
        </p:nvGrpSpPr>
        <p:grpSpPr>
          <a:xfrm>
            <a:off x="0" y="696472"/>
            <a:ext cx="3602954" cy="267968"/>
            <a:chOff x="-109184" y="996930"/>
            <a:chExt cx="3002462" cy="247500"/>
          </a:xfrm>
        </p:grpSpPr>
        <p:cxnSp>
          <p:nvCxnSpPr>
            <p:cNvPr id="88" name="Google Shape;88;p15"/>
            <p:cNvCxnSpPr/>
            <p:nvPr/>
          </p:nvCxnSpPr>
          <p:spPr>
            <a:xfrm>
              <a:off x="-109184" y="1105469"/>
              <a:ext cx="27951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1"/>
              </a:solidFill>
              <a:prstDash val="lgDashDot"/>
              <a:miter lim="800000"/>
              <a:headEnd type="none" w="sm" len="sm"/>
              <a:tailEnd type="none" w="sm" len="sm"/>
            </a:ln>
          </p:spPr>
        </p:cxnSp>
        <p:sp>
          <p:nvSpPr>
            <p:cNvPr id="89" name="Google Shape;89;p15"/>
            <p:cNvSpPr/>
            <p:nvPr/>
          </p:nvSpPr>
          <p:spPr>
            <a:xfrm>
              <a:off x="2673978" y="996930"/>
              <a:ext cx="219300" cy="2475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C8A05D3-ACF3-803C-28A2-B6E0E7D7A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4" name="Google Shape;94;p16"/>
          <p:cNvSpPr txBox="1">
            <a:spLocks noGrp="1"/>
          </p:cNvSpPr>
          <p:nvPr>
            <p:ph type="title"/>
          </p:nvPr>
        </p:nvSpPr>
        <p:spPr>
          <a:xfrm>
            <a:off x="311700" y="19023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Poppins"/>
                <a:ea typeface="Poppins"/>
                <a:cs typeface="Poppins"/>
                <a:sym typeface="Poppins"/>
              </a:rPr>
              <a:t>PROGRAM UNGGULAN </a:t>
            </a:r>
            <a:r>
              <a:rPr lang="en" sz="2400" b="1">
                <a:solidFill>
                  <a:srgbClr val="1D2671"/>
                </a:solidFill>
                <a:latin typeface="Poppins"/>
                <a:ea typeface="Poppins"/>
                <a:cs typeface="Poppins"/>
                <a:sym typeface="Poppins"/>
              </a:rPr>
              <a:t>POKJA I</a:t>
            </a:r>
            <a:endParaRPr sz="24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5" name="Google Shape;95;p16"/>
          <p:cNvSpPr txBox="1">
            <a:spLocks noGrp="1"/>
          </p:cNvSpPr>
          <p:nvPr>
            <p:ph type="body" idx="1"/>
          </p:nvPr>
        </p:nvSpPr>
        <p:spPr>
          <a:xfrm>
            <a:off x="311700" y="1015488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Pola Asuh Anak dan Remaja di Era Digital (PAAREDI)</a:t>
            </a:r>
          </a:p>
          <a:p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Unggulan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Pokja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1</a:t>
            </a:r>
          </a:p>
          <a:p>
            <a:pPr marL="114300" indent="0">
              <a:buNone/>
            </a:pP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Dalam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mendorong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terwujudnya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karakter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keluarga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berakhlak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mulia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bermoral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berdasarkan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falsafah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Pancasila yang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dicirikan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dengan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watak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perilaku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anggota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keluarga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yang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beriman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dan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bertaqwa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kepada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Tuhan Yang Maha Esa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berbudi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luhur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bertoleran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bergotong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royong, dan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cinta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tanah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air.</a:t>
            </a:r>
            <a:endParaRPr lang="en-ID" sz="24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oppins"/>
            </a:endParaRPr>
          </a:p>
        </p:txBody>
      </p:sp>
      <p:pic>
        <p:nvPicPr>
          <p:cNvPr id="96" name="Google Shape;96;p16" title="LOGO-PEKAKA-300x296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3697" y="163950"/>
            <a:ext cx="580429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6"/>
          <p:cNvSpPr/>
          <p:nvPr/>
        </p:nvSpPr>
        <p:spPr>
          <a:xfrm>
            <a:off x="0" y="4950300"/>
            <a:ext cx="9144000" cy="193200"/>
          </a:xfrm>
          <a:prstGeom prst="rect">
            <a:avLst/>
          </a:prstGeom>
          <a:solidFill>
            <a:srgbClr val="058A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8" name="Google Shape;98;p16"/>
          <p:cNvGrpSpPr/>
          <p:nvPr/>
        </p:nvGrpSpPr>
        <p:grpSpPr>
          <a:xfrm>
            <a:off x="0" y="696472"/>
            <a:ext cx="3602954" cy="267968"/>
            <a:chOff x="-109184" y="996930"/>
            <a:chExt cx="3002462" cy="247500"/>
          </a:xfrm>
        </p:grpSpPr>
        <p:cxnSp>
          <p:nvCxnSpPr>
            <p:cNvPr id="99" name="Google Shape;99;p16"/>
            <p:cNvCxnSpPr/>
            <p:nvPr/>
          </p:nvCxnSpPr>
          <p:spPr>
            <a:xfrm>
              <a:off x="-109184" y="1105469"/>
              <a:ext cx="27951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1"/>
              </a:solidFill>
              <a:prstDash val="lgDashDot"/>
              <a:miter lim="800000"/>
              <a:headEnd type="none" w="sm" len="sm"/>
              <a:tailEnd type="none" w="sm" len="sm"/>
            </a:ln>
          </p:spPr>
        </p:cxnSp>
        <p:sp>
          <p:nvSpPr>
            <p:cNvPr id="100" name="Google Shape;100;p16"/>
            <p:cNvSpPr/>
            <p:nvPr/>
          </p:nvSpPr>
          <p:spPr>
            <a:xfrm>
              <a:off x="2673978" y="996930"/>
              <a:ext cx="219300" cy="2475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41CB0BC3-0217-7D47-5839-B6DFEAB65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809654-8ED4-3C59-A60A-C9608892D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4" name="Google Shape;94;p16">
            <a:extLst>
              <a:ext uri="{FF2B5EF4-FFF2-40B4-BE49-F238E27FC236}">
                <a16:creationId xmlns:a16="http://schemas.microsoft.com/office/drawing/2014/main" id="{7A01AD6A-7A15-D77C-32E9-E9433AC889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9023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Poppins"/>
                <a:ea typeface="Poppins"/>
                <a:cs typeface="Poppins"/>
                <a:sym typeface="Poppins"/>
              </a:rPr>
              <a:t>PROGRAM UNGGULAN </a:t>
            </a:r>
            <a:r>
              <a:rPr lang="en" sz="2400" b="1">
                <a:solidFill>
                  <a:srgbClr val="1D2671"/>
                </a:solidFill>
                <a:latin typeface="Poppins"/>
                <a:ea typeface="Poppins"/>
                <a:cs typeface="Poppins"/>
                <a:sym typeface="Poppins"/>
              </a:rPr>
              <a:t>POKJA I</a:t>
            </a:r>
            <a:endParaRPr sz="24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5" name="Google Shape;95;p16">
            <a:extLst>
              <a:ext uri="{FF2B5EF4-FFF2-40B4-BE49-F238E27FC236}">
                <a16:creationId xmlns:a16="http://schemas.microsoft.com/office/drawing/2014/main" id="{A9B7D1B1-41B1-794A-69C4-5AA2AB370C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2213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Program Pembinaan Karakter Keluarga melalui Pola Asuh Anak dan Remaja dengan penuh cinta dan kasih sayang dalam keluarga meliputi 6 strategi :</a:t>
            </a:r>
            <a:endParaRPr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oppins"/>
            </a:endParaRPr>
          </a:p>
          <a:p>
            <a:pPr marL="457200" lvl="0" indent="-34607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oppins"/>
              <a:buChar char="●"/>
            </a:pPr>
            <a:r>
              <a:rPr lang="en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KISAH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 ( Keluarga Indonesia Sejahtera dan Harmonis) </a:t>
            </a:r>
            <a:endParaRPr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oppins"/>
            </a:endParaRPr>
          </a:p>
          <a:p>
            <a:pPr marL="457200" lvl="0" indent="-3460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oppins"/>
              <a:buChar char="●"/>
            </a:pPr>
            <a:r>
              <a:rPr lang="en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KRISAN 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(Keluarga Indonesia Sehat tanpa Narkoba)</a:t>
            </a:r>
            <a:endParaRPr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oppins"/>
            </a:endParaRPr>
          </a:p>
          <a:p>
            <a:pPr marL="457200" lvl="0" indent="-3460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oppins"/>
              <a:buChar char="●"/>
            </a:pPr>
            <a:r>
              <a:rPr lang="en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KISAK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 ( Keluarga Indonesia Sadar Administrasi Kependudukan)</a:t>
            </a:r>
            <a:endParaRPr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oppins"/>
            </a:endParaRPr>
          </a:p>
          <a:p>
            <a:pPr marL="457200" lvl="0" indent="-3460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oppins"/>
              <a:buChar char="●"/>
            </a:pPr>
            <a:r>
              <a:rPr lang="en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KIAT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 (Keluarga Indonesia Anti Traficking)</a:t>
            </a:r>
            <a:endParaRPr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oppins"/>
            </a:endParaRPr>
          </a:p>
          <a:p>
            <a:pPr marL="457200" lvl="0" indent="-3460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oppins"/>
              <a:buChar char="●"/>
            </a:pPr>
            <a:r>
              <a:rPr lang="en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KILAS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 ( Keluarga Indonesia Lindungi Anak dari Kekerasan)</a:t>
            </a:r>
            <a:endParaRPr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oppins"/>
            </a:endParaRPr>
          </a:p>
          <a:p>
            <a:pPr marL="457200" lvl="0" indent="-3460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Poppins"/>
              <a:buChar char="●"/>
            </a:pPr>
            <a:r>
              <a:rPr lang="en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PKBN </a:t>
            </a:r>
            <a:r>
              <a:rPr lang="en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Poppins"/>
              </a:rPr>
              <a:t>( Pembinaan Kesadaran Bela Negara)</a:t>
            </a:r>
            <a:endParaRPr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Poppins"/>
            </a:endParaRPr>
          </a:p>
        </p:txBody>
      </p:sp>
      <p:pic>
        <p:nvPicPr>
          <p:cNvPr id="96" name="Google Shape;96;p16" title="LOGO-PEKAKA-300x296.png">
            <a:extLst>
              <a:ext uri="{FF2B5EF4-FFF2-40B4-BE49-F238E27FC236}">
                <a16:creationId xmlns:a16="http://schemas.microsoft.com/office/drawing/2014/main" id="{F85E397D-18C8-26CB-7183-58032A28A93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3697" y="163950"/>
            <a:ext cx="580429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6">
            <a:extLst>
              <a:ext uri="{FF2B5EF4-FFF2-40B4-BE49-F238E27FC236}">
                <a16:creationId xmlns:a16="http://schemas.microsoft.com/office/drawing/2014/main" id="{7E3CF065-679F-318D-5421-79330E92B325}"/>
              </a:ext>
            </a:extLst>
          </p:cNvPr>
          <p:cNvSpPr/>
          <p:nvPr/>
        </p:nvSpPr>
        <p:spPr>
          <a:xfrm>
            <a:off x="0" y="4950300"/>
            <a:ext cx="9144000" cy="193200"/>
          </a:xfrm>
          <a:prstGeom prst="rect">
            <a:avLst/>
          </a:prstGeom>
          <a:solidFill>
            <a:srgbClr val="058A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8" name="Google Shape;98;p16">
            <a:extLst>
              <a:ext uri="{FF2B5EF4-FFF2-40B4-BE49-F238E27FC236}">
                <a16:creationId xmlns:a16="http://schemas.microsoft.com/office/drawing/2014/main" id="{2EDACB85-DF1B-6D29-6470-B669797924D8}"/>
              </a:ext>
            </a:extLst>
          </p:cNvPr>
          <p:cNvGrpSpPr/>
          <p:nvPr/>
        </p:nvGrpSpPr>
        <p:grpSpPr>
          <a:xfrm>
            <a:off x="0" y="696472"/>
            <a:ext cx="3602954" cy="267968"/>
            <a:chOff x="-109184" y="996930"/>
            <a:chExt cx="3002462" cy="247500"/>
          </a:xfrm>
        </p:grpSpPr>
        <p:cxnSp>
          <p:nvCxnSpPr>
            <p:cNvPr id="99" name="Google Shape;99;p16">
              <a:extLst>
                <a:ext uri="{FF2B5EF4-FFF2-40B4-BE49-F238E27FC236}">
                  <a16:creationId xmlns:a16="http://schemas.microsoft.com/office/drawing/2014/main" id="{03EB691C-B597-A3EC-A7D2-11CBD5CBE0FD}"/>
                </a:ext>
              </a:extLst>
            </p:cNvPr>
            <p:cNvCxnSpPr/>
            <p:nvPr/>
          </p:nvCxnSpPr>
          <p:spPr>
            <a:xfrm>
              <a:off x="-109184" y="1105469"/>
              <a:ext cx="27951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1"/>
              </a:solidFill>
              <a:prstDash val="lgDashDot"/>
              <a:miter lim="800000"/>
              <a:headEnd type="none" w="sm" len="sm"/>
              <a:tailEnd type="none" w="sm" len="sm"/>
            </a:ln>
          </p:spPr>
        </p:cxnSp>
        <p:sp>
          <p:nvSpPr>
            <p:cNvPr id="100" name="Google Shape;100;p16">
              <a:extLst>
                <a:ext uri="{FF2B5EF4-FFF2-40B4-BE49-F238E27FC236}">
                  <a16:creationId xmlns:a16="http://schemas.microsoft.com/office/drawing/2014/main" id="{F48438BA-C83C-0AA9-B2CF-EC2E8FC5AA7F}"/>
                </a:ext>
              </a:extLst>
            </p:cNvPr>
            <p:cNvSpPr/>
            <p:nvPr/>
          </p:nvSpPr>
          <p:spPr>
            <a:xfrm>
              <a:off x="2673978" y="996930"/>
              <a:ext cx="219300" cy="2475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459046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DE728B8-CC2E-5DDA-6FAB-995C467A87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9939"/>
            <a:ext cx="9144000" cy="5143500"/>
          </a:xfrm>
          <a:prstGeom prst="rect">
            <a:avLst/>
          </a:prstGeom>
        </p:spPr>
      </p:pic>
      <p:sp>
        <p:nvSpPr>
          <p:cNvPr id="6" name="Google Shape;78;p14">
            <a:extLst>
              <a:ext uri="{FF2B5EF4-FFF2-40B4-BE49-F238E27FC236}">
                <a16:creationId xmlns:a16="http://schemas.microsoft.com/office/drawing/2014/main" id="{29CB2290-69DF-6F4D-4B84-18CCF5C83765}"/>
              </a:ext>
            </a:extLst>
          </p:cNvPr>
          <p:cNvSpPr txBox="1"/>
          <p:nvPr/>
        </p:nvSpPr>
        <p:spPr>
          <a:xfrm>
            <a:off x="-2" y="-1"/>
            <a:ext cx="8775291" cy="553968"/>
          </a:xfrm>
          <a:prstGeom prst="rect">
            <a:avLst/>
          </a:prstGeom>
          <a:solidFill>
            <a:srgbClr val="134F5C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PROGRAM KERJA &amp; JADWAL KEGIATAN POKJA 1 T.A 2026</a:t>
            </a:r>
            <a:endParaRPr sz="2400" i="1" dirty="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A722118-3AE0-21E8-5BDE-CF9C05C7D9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58387"/>
              </p:ext>
            </p:extLst>
          </p:nvPr>
        </p:nvGraphicFramePr>
        <p:xfrm>
          <a:off x="37833" y="610488"/>
          <a:ext cx="8958685" cy="4344969"/>
        </p:xfrm>
        <a:graphic>
          <a:graphicData uri="http://schemas.openxmlformats.org/drawingml/2006/table">
            <a:tbl>
              <a:tblPr firstRow="1" firstCol="1" bandRow="1">
                <a:tableStyleId>{35758FB7-9AC5-4552-8A53-C91805E547FA}</a:tableStyleId>
              </a:tblPr>
              <a:tblGrid>
                <a:gridCol w="421090">
                  <a:extLst>
                    <a:ext uri="{9D8B030D-6E8A-4147-A177-3AD203B41FA5}">
                      <a16:colId xmlns:a16="http://schemas.microsoft.com/office/drawing/2014/main" val="3365894847"/>
                    </a:ext>
                  </a:extLst>
                </a:gridCol>
                <a:gridCol w="4074447">
                  <a:extLst>
                    <a:ext uri="{9D8B030D-6E8A-4147-A177-3AD203B41FA5}">
                      <a16:colId xmlns:a16="http://schemas.microsoft.com/office/drawing/2014/main" val="567503864"/>
                    </a:ext>
                  </a:extLst>
                </a:gridCol>
                <a:gridCol w="2231574">
                  <a:extLst>
                    <a:ext uri="{9D8B030D-6E8A-4147-A177-3AD203B41FA5}">
                      <a16:colId xmlns:a16="http://schemas.microsoft.com/office/drawing/2014/main" val="3030911308"/>
                    </a:ext>
                  </a:extLst>
                </a:gridCol>
                <a:gridCol w="2231574">
                  <a:extLst>
                    <a:ext uri="{9D8B030D-6E8A-4147-A177-3AD203B41FA5}">
                      <a16:colId xmlns:a16="http://schemas.microsoft.com/office/drawing/2014/main" val="800393181"/>
                    </a:ext>
                  </a:extLst>
                </a:gridCol>
              </a:tblGrid>
              <a:tr h="188912">
                <a:tc>
                  <a:txBody>
                    <a:bodyPr/>
                    <a:lstStyle/>
                    <a:p>
                      <a:r>
                        <a:rPr lang="en-ID" sz="1200" kern="100" dirty="0">
                          <a:effectLst/>
                        </a:rPr>
                        <a:t>No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ID" sz="1200" kern="100">
                          <a:effectLst/>
                        </a:rPr>
                        <a:t>Program/ Kegiatan 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ID" sz="1200" kern="100">
                          <a:effectLst/>
                        </a:rPr>
                        <a:t>Sasaran</a:t>
                      </a:r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ID" sz="1200" kern="100" dirty="0" err="1">
                          <a:effectLst/>
                        </a:rPr>
                        <a:t>Rencana</a:t>
                      </a:r>
                      <a:r>
                        <a:rPr lang="en-ID" sz="1200" kern="100" dirty="0">
                          <a:effectLst/>
                        </a:rPr>
                        <a:t> </a:t>
                      </a:r>
                      <a:r>
                        <a:rPr lang="en-ID" sz="1200" kern="100" dirty="0" err="1">
                          <a:effectLst/>
                        </a:rPr>
                        <a:t>Pelaksanaan</a:t>
                      </a:r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2590164"/>
                  </a:ext>
                </a:extLst>
              </a:tr>
              <a:tr h="377823">
                <a:tc>
                  <a:txBody>
                    <a:bodyPr/>
                    <a:lstStyle/>
                    <a:p>
                      <a:r>
                        <a:rPr lang="en-ID" sz="1200" kern="100">
                          <a:effectLst/>
                          <a:latin typeface="+mn-lt"/>
                        </a:rPr>
                        <a:t>1. </a:t>
                      </a:r>
                      <a:endParaRPr lang="en-US" sz="12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ID" sz="1200" kern="100">
                          <a:effectLst/>
                          <a:latin typeface="+mn-lt"/>
                        </a:rPr>
                        <a:t>Pembinaan administrasi Pokja I dan Pola Asuh dan Remaja (PAAR),PAREDI</a:t>
                      </a:r>
                      <a:endParaRPr lang="en-US" sz="12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ID" sz="1200" kern="100">
                          <a:effectLst/>
                          <a:latin typeface="+mn-lt"/>
                        </a:rPr>
                        <a:t>Kapanewon dan Kalurahan</a:t>
                      </a:r>
                      <a:endParaRPr lang="en-US" sz="12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ID" sz="1200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 </a:t>
                      </a:r>
                      <a:r>
                        <a:rPr lang="en-ID" sz="1200" kern="1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Februari</a:t>
                      </a:r>
                      <a:r>
                        <a:rPr lang="en-ID" sz="1200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2026</a:t>
                      </a:r>
                      <a:endParaRPr lang="en-US" sz="12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4324760"/>
                  </a:ext>
                </a:extLst>
              </a:tr>
              <a:tr h="377823">
                <a:tc>
                  <a:txBody>
                    <a:bodyPr/>
                    <a:lstStyle/>
                    <a:p>
                      <a:r>
                        <a:rPr lang="en-ID" sz="1200" kern="100">
                          <a:effectLst/>
                          <a:latin typeface="+mn-lt"/>
                        </a:rPr>
                        <a:t>2.</a:t>
                      </a:r>
                      <a:endParaRPr lang="en-US" sz="12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ID" sz="1200" kern="100" dirty="0">
                          <a:effectLst/>
                          <a:latin typeface="+mn-lt"/>
                        </a:rPr>
                        <a:t>Monitoring dan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Evaluasi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administrasi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Pokja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I dan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pola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asuh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anak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dan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remaja</a:t>
                      </a:r>
                      <a:endParaRPr lang="en-US" sz="12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fi-FI" sz="1200" kern="100">
                          <a:effectLst/>
                          <a:latin typeface="+mn-lt"/>
                        </a:rPr>
                        <a:t>TP PKK kapanewon dan kalurahan</a:t>
                      </a:r>
                      <a:endParaRPr lang="en-US" sz="12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ID" sz="1200" kern="1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Agustus</a:t>
                      </a:r>
                      <a:r>
                        <a:rPr lang="en-ID" sz="1200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, September </a:t>
                      </a:r>
                      <a:endParaRPr lang="en-US" sz="12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27824952"/>
                  </a:ext>
                </a:extLst>
              </a:tr>
              <a:tr h="566735">
                <a:tc>
                  <a:txBody>
                    <a:bodyPr/>
                    <a:lstStyle/>
                    <a:p>
                      <a:r>
                        <a:rPr lang="en-US" sz="1200" kern="100">
                          <a:effectLst/>
                          <a:latin typeface="+mn-lt"/>
                        </a:rPr>
                        <a:t> </a:t>
                      </a:r>
                      <a:r>
                        <a:rPr lang="en-ID" sz="1200" kern="100">
                          <a:effectLst/>
                          <a:latin typeface="+mn-lt"/>
                        </a:rPr>
                        <a:t>3. </a:t>
                      </a:r>
                      <a:endParaRPr lang="en-US" sz="12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ID" sz="1200" kern="100" dirty="0" err="1">
                          <a:effectLst/>
                          <a:latin typeface="+mn-lt"/>
                        </a:rPr>
                        <a:t>Pembinaan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dan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sosialisai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pencegahan,pemberantasan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penyalahgunaan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dan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peredaran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gelap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Narkotika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(P4GN) dan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Tindak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Pidana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Perdagangan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orang (TPPO)</a:t>
                      </a:r>
                      <a:endParaRPr lang="en-US" sz="12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ID" sz="1200" kern="100" dirty="0" err="1">
                          <a:effectLst/>
                          <a:latin typeface="+mn-lt"/>
                        </a:rPr>
                        <a:t>Kapanewon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dan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Kalurahan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lokasi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peserta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evaluasi</a:t>
                      </a:r>
                      <a:endParaRPr lang="en-US" sz="12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ID" sz="1200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kern="1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Juni</a:t>
                      </a:r>
                      <a:endParaRPr lang="en-US" sz="12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18302352"/>
                  </a:ext>
                </a:extLst>
              </a:tr>
              <a:tr h="2078029">
                <a:tc>
                  <a:txBody>
                    <a:bodyPr/>
                    <a:lstStyle/>
                    <a:p>
                      <a:r>
                        <a:rPr lang="en-US" sz="1200" kern="100" dirty="0">
                          <a:effectLst/>
                          <a:latin typeface="+mn-lt"/>
                        </a:rPr>
                        <a:t>4. </a:t>
                      </a:r>
                      <a:endParaRPr lang="en-US" sz="12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ID" sz="1200" kern="100" dirty="0" err="1">
                          <a:effectLst/>
                          <a:latin typeface="+mn-lt"/>
                        </a:rPr>
                        <a:t>Mengadakan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Lomba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membuat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inovasi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Alat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Peraga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Simulasi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"MEMBERLIDI"(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Membuat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Beberan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Simulasi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Paaredi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)</a:t>
                      </a:r>
                      <a:endParaRPr lang="en-US" sz="12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ID" sz="1200" kern="100" dirty="0" err="1">
                          <a:effectLst/>
                          <a:latin typeface="+mn-lt"/>
                        </a:rPr>
                        <a:t>Kalurahan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yang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ditunjuk</a:t>
                      </a:r>
                      <a:endParaRPr lang="en-US" sz="12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D" sz="1200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en-ID" sz="1200" kern="1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Maret</a:t>
                      </a:r>
                      <a:r>
                        <a:rPr lang="en-ID" sz="1200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2026 (</a:t>
                      </a:r>
                      <a:r>
                        <a:rPr lang="en-ID" sz="1200" kern="1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Sosialisasi</a:t>
                      </a:r>
                      <a:r>
                        <a:rPr lang="en-ID" sz="1200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D" sz="1200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April 2026 (</a:t>
                      </a:r>
                      <a:r>
                        <a:rPr lang="en-ID" sz="1200" kern="1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Pengumpulan</a:t>
                      </a:r>
                      <a:r>
                        <a:rPr lang="en-ID" sz="1200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200" kern="1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Naskah</a:t>
                      </a:r>
                      <a:r>
                        <a:rPr lang="en-ID" sz="1200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dan Video)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D" sz="1200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16 April 2026 (</a:t>
                      </a:r>
                      <a:r>
                        <a:rPr lang="en-ID" sz="1200" kern="1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Penilaian</a:t>
                      </a:r>
                      <a:r>
                        <a:rPr lang="en-ID" sz="1200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D" sz="1200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22 April 2026 (</a:t>
                      </a:r>
                      <a:r>
                        <a:rPr lang="en-ID" sz="1200" kern="1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Pengumuman</a:t>
                      </a:r>
                      <a:r>
                        <a:rPr lang="en-ID" sz="1200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Hasil 5 Nominator)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D" sz="1200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 Mei 2026 (</a:t>
                      </a:r>
                      <a:r>
                        <a:rPr lang="en-ID" sz="1200" kern="1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Paparan</a:t>
                      </a:r>
                      <a:r>
                        <a:rPr lang="en-ID" sz="1200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ID" sz="1200" kern="1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Simulasi</a:t>
                      </a:r>
                      <a:r>
                        <a:rPr lang="en-ID" sz="1200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ID" sz="1200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23 Mei 2026 (</a:t>
                      </a:r>
                      <a:r>
                        <a:rPr lang="en-ID" sz="1200" kern="1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Pengumuman</a:t>
                      </a:r>
                      <a:r>
                        <a:rPr lang="en-ID" sz="1200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Hasil </a:t>
                      </a:r>
                      <a:r>
                        <a:rPr lang="en-ID" sz="1200" kern="1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Lomba</a:t>
                      </a:r>
                      <a:r>
                        <a:rPr lang="en-ID" sz="1200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12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46914441"/>
                  </a:ext>
                </a:extLst>
              </a:tr>
              <a:tr h="188912">
                <a:tc>
                  <a:txBody>
                    <a:bodyPr/>
                    <a:lstStyle/>
                    <a:p>
                      <a:r>
                        <a:rPr lang="en-US" sz="1200" kern="100" dirty="0">
                          <a:effectLst/>
                          <a:latin typeface="+mn-lt"/>
                        </a:rPr>
                        <a:t>5. </a:t>
                      </a:r>
                      <a:endParaRPr lang="en-US" sz="12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200" kern="100" dirty="0" err="1">
                          <a:effectLst/>
                          <a:latin typeface="+mn-lt"/>
                        </a:rPr>
                        <a:t>Rapat</a:t>
                      </a:r>
                      <a:r>
                        <a:rPr lang="en-US" sz="12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kern="100" dirty="0" err="1">
                          <a:effectLst/>
                          <a:latin typeface="+mn-lt"/>
                        </a:rPr>
                        <a:t>Koordinasi</a:t>
                      </a:r>
                      <a:r>
                        <a:rPr lang="en-US" sz="1200" kern="100" dirty="0">
                          <a:effectLst/>
                          <a:latin typeface="+mn-lt"/>
                        </a:rPr>
                        <a:t> Internal </a:t>
                      </a:r>
                      <a:r>
                        <a:rPr lang="en-US" sz="1200" kern="100" dirty="0" err="1">
                          <a:effectLst/>
                          <a:latin typeface="+mn-lt"/>
                        </a:rPr>
                        <a:t>Pokja</a:t>
                      </a:r>
                      <a:r>
                        <a:rPr lang="en-US" sz="1200" kern="100" dirty="0">
                          <a:effectLst/>
                          <a:latin typeface="+mn-lt"/>
                        </a:rPr>
                        <a:t> I</a:t>
                      </a:r>
                      <a:endParaRPr lang="en-US" sz="12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ID" sz="1200" kern="100">
                          <a:effectLst/>
                          <a:latin typeface="+mn-lt"/>
                        </a:rPr>
                        <a:t>Pengurus Pokja I</a:t>
                      </a:r>
                      <a:endParaRPr lang="en-US" sz="12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ID" sz="1200" kern="100" dirty="0" err="1">
                          <a:effectLst/>
                          <a:latin typeface="+mn-lt"/>
                        </a:rPr>
                        <a:t>Februari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 , </a:t>
                      </a:r>
                      <a:r>
                        <a:rPr lang="en-ID" sz="1200" kern="100" dirty="0" err="1">
                          <a:effectLst/>
                          <a:latin typeface="+mn-lt"/>
                        </a:rPr>
                        <a:t>Juni</a:t>
                      </a:r>
                      <a:r>
                        <a:rPr lang="en-ID" sz="1200" kern="100" dirty="0">
                          <a:effectLst/>
                          <a:latin typeface="+mn-lt"/>
                        </a:rPr>
                        <a:t>, November</a:t>
                      </a:r>
                      <a:endParaRPr lang="en-US" sz="12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956171070"/>
                  </a:ext>
                </a:extLst>
              </a:tr>
              <a:tr h="377823">
                <a:tc>
                  <a:txBody>
                    <a:bodyPr/>
                    <a:lstStyle/>
                    <a:p>
                      <a:r>
                        <a:rPr lang="en-US" sz="1200" kern="100" dirty="0">
                          <a:effectLst/>
                          <a:latin typeface="+mn-lt"/>
                        </a:rPr>
                        <a:t>6. </a:t>
                      </a:r>
                      <a:endParaRPr lang="en-US" sz="12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200" kern="100" dirty="0" err="1">
                          <a:effectLst/>
                          <a:latin typeface="+mn-lt"/>
                        </a:rPr>
                        <a:t>Rapat</a:t>
                      </a:r>
                      <a:r>
                        <a:rPr lang="en-US" sz="12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kern="100" dirty="0" err="1">
                          <a:effectLst/>
                          <a:latin typeface="+mn-lt"/>
                        </a:rPr>
                        <a:t>Koordinasi</a:t>
                      </a:r>
                      <a:r>
                        <a:rPr lang="en-US" sz="1200" kern="100" dirty="0">
                          <a:effectLst/>
                          <a:latin typeface="+mn-lt"/>
                        </a:rPr>
                        <a:t> </a:t>
                      </a:r>
                      <a:r>
                        <a:rPr lang="en-US" sz="1200" kern="100" dirty="0" err="1">
                          <a:effectLst/>
                          <a:latin typeface="+mn-lt"/>
                        </a:rPr>
                        <a:t>Pokja</a:t>
                      </a:r>
                      <a:r>
                        <a:rPr lang="en-US" sz="1200" kern="100" dirty="0">
                          <a:effectLst/>
                          <a:latin typeface="+mn-lt"/>
                        </a:rPr>
                        <a:t> I se-DIY</a:t>
                      </a:r>
                      <a:endParaRPr lang="en-US" sz="12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ID" sz="1200" kern="100">
                          <a:effectLst/>
                          <a:latin typeface="+mn-lt"/>
                        </a:rPr>
                        <a:t>Pengurus Pokja I se-DIY</a:t>
                      </a:r>
                      <a:endParaRPr lang="en-US" sz="1200" kern="1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r>
                        <a:rPr lang="en-ID" sz="1200" kern="1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Februari</a:t>
                      </a:r>
                      <a:r>
                        <a:rPr lang="en-ID" sz="1200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April, </a:t>
                      </a:r>
                      <a:r>
                        <a:rPr lang="en-ID" sz="1200" kern="1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Juni</a:t>
                      </a:r>
                      <a:r>
                        <a:rPr lang="en-ID" sz="1200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1200" kern="1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Agustus</a:t>
                      </a:r>
                      <a:r>
                        <a:rPr lang="en-ID" sz="1200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1200" kern="1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Oktober</a:t>
                      </a:r>
                      <a:r>
                        <a:rPr lang="en-ID" sz="1200" kern="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en-ID" sz="1200" kern="1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Desember</a:t>
                      </a:r>
                      <a:endParaRPr lang="en-US" sz="1200" kern="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81998849"/>
                  </a:ext>
                </a:extLst>
              </a:tr>
              <a:tr h="188912">
                <a:tc>
                  <a:txBody>
                    <a:bodyPr/>
                    <a:lstStyle/>
                    <a:p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endParaRPr lang="en-US" sz="12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endParaRPr lang="en-US" sz="12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30821433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C2224870-570E-EEB0-41EE-955586EE78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75" y="1306513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21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41CB0BC3-0217-7D47-5839-B6DFEAB65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809654-8ED4-3C59-A60A-C9608892D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4" name="Google Shape;94;p16">
            <a:extLst>
              <a:ext uri="{FF2B5EF4-FFF2-40B4-BE49-F238E27FC236}">
                <a16:creationId xmlns:a16="http://schemas.microsoft.com/office/drawing/2014/main" id="{7A01AD6A-7A15-D77C-32E9-E9433AC889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65668"/>
            <a:ext cx="6487306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en-ID" sz="2400" b="1" kern="100" dirty="0">
                <a:effectLst/>
                <a:latin typeface="+mn-lt"/>
              </a:rPr>
              <a:t>Monitoring dan </a:t>
            </a:r>
            <a:r>
              <a:rPr lang="en-ID" sz="2400" b="1" kern="100" dirty="0" err="1">
                <a:effectLst/>
                <a:latin typeface="+mn-lt"/>
              </a:rPr>
              <a:t>Evaluasi</a:t>
            </a:r>
            <a:r>
              <a:rPr lang="en-ID" sz="2400" b="1" kern="100" dirty="0">
                <a:effectLst/>
                <a:latin typeface="+mn-lt"/>
              </a:rPr>
              <a:t> </a:t>
            </a:r>
            <a:r>
              <a:rPr lang="en-ID" sz="2400" b="1" kern="100" dirty="0" err="1">
                <a:latin typeface="+mn-lt"/>
              </a:rPr>
              <a:t>A</a:t>
            </a:r>
            <a:r>
              <a:rPr lang="en-ID" sz="2400" b="1" kern="100" dirty="0" err="1">
                <a:effectLst/>
                <a:latin typeface="+mn-lt"/>
              </a:rPr>
              <a:t>dministrasi</a:t>
            </a:r>
            <a:r>
              <a:rPr lang="en-ID" sz="2400" b="1" kern="100" dirty="0">
                <a:effectLst/>
                <a:latin typeface="+mn-lt"/>
              </a:rPr>
              <a:t> </a:t>
            </a:r>
            <a:r>
              <a:rPr lang="en-ID" sz="2400" b="1" kern="100" dirty="0" err="1">
                <a:effectLst/>
                <a:latin typeface="+mn-lt"/>
              </a:rPr>
              <a:t>Pokja</a:t>
            </a:r>
            <a:r>
              <a:rPr lang="en-ID" sz="2400" b="1" kern="100" dirty="0">
                <a:effectLst/>
                <a:latin typeface="+mn-lt"/>
              </a:rPr>
              <a:t> I dan </a:t>
            </a:r>
            <a:r>
              <a:rPr lang="en-ID" sz="2400" b="1" kern="100" dirty="0">
                <a:latin typeface="+mn-lt"/>
              </a:rPr>
              <a:t>P</a:t>
            </a:r>
            <a:r>
              <a:rPr lang="en-ID" sz="2400" b="1" kern="100" dirty="0">
                <a:effectLst/>
                <a:latin typeface="+mn-lt"/>
              </a:rPr>
              <a:t>ola </a:t>
            </a:r>
            <a:r>
              <a:rPr lang="en-ID" sz="2400" b="1" kern="100" dirty="0" err="1">
                <a:latin typeface="+mn-lt"/>
              </a:rPr>
              <a:t>A</a:t>
            </a:r>
            <a:r>
              <a:rPr lang="en-ID" sz="2400" b="1" kern="100" dirty="0" err="1">
                <a:effectLst/>
                <a:latin typeface="+mn-lt"/>
              </a:rPr>
              <a:t>suh</a:t>
            </a:r>
            <a:r>
              <a:rPr lang="en-ID" sz="2400" b="1" kern="100" dirty="0">
                <a:effectLst/>
                <a:latin typeface="+mn-lt"/>
              </a:rPr>
              <a:t> </a:t>
            </a:r>
            <a:r>
              <a:rPr lang="en-ID" sz="2400" b="1" kern="100" dirty="0">
                <a:latin typeface="+mn-lt"/>
              </a:rPr>
              <a:t>A</a:t>
            </a:r>
            <a:r>
              <a:rPr lang="en-ID" sz="2400" b="1" kern="100" dirty="0">
                <a:effectLst/>
                <a:latin typeface="+mn-lt"/>
              </a:rPr>
              <a:t>nak dan </a:t>
            </a:r>
            <a:r>
              <a:rPr lang="en-ID" sz="2400" b="1" kern="100" dirty="0" err="1">
                <a:latin typeface="+mn-lt"/>
              </a:rPr>
              <a:t>R</a:t>
            </a:r>
            <a:r>
              <a:rPr lang="en-ID" sz="2400" b="1" kern="100" dirty="0" err="1">
                <a:effectLst/>
                <a:latin typeface="+mn-lt"/>
              </a:rPr>
              <a:t>emaja</a:t>
            </a:r>
            <a:r>
              <a:rPr lang="en-ID" sz="2400" b="1" kern="100" dirty="0">
                <a:effectLst/>
                <a:latin typeface="+mn-lt"/>
              </a:rPr>
              <a:t> di Era Digital</a:t>
            </a:r>
            <a:endParaRPr lang="en-US" sz="2400" b="1" kern="1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Google Shape;95;p16">
            <a:extLst>
              <a:ext uri="{FF2B5EF4-FFF2-40B4-BE49-F238E27FC236}">
                <a16:creationId xmlns:a16="http://schemas.microsoft.com/office/drawing/2014/main" id="{A9B7D1B1-41B1-794A-69C4-5AA2AB370C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90060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fontAlgn="ctr">
              <a:lnSpc>
                <a:spcPct val="150000"/>
              </a:lnSpc>
              <a:buNone/>
            </a:pPr>
            <a:r>
              <a:rPr lang="en-ID" sz="1800" kern="100" dirty="0" err="1">
                <a:solidFill>
                  <a:schemeClr val="tx1"/>
                </a:solidFill>
                <a:effectLst/>
                <a:latin typeface="+mn-lt"/>
              </a:rPr>
              <a:t>Pelaksanaan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+mn-lt"/>
              </a:rPr>
              <a:t> 27 – 30 April 2026</a:t>
            </a:r>
          </a:p>
          <a:p>
            <a:pPr marL="285750" indent="-285750" fontAlgn="ctr">
              <a:lnSpc>
                <a:spcPct val="150000"/>
              </a:lnSpc>
            </a:pPr>
            <a:r>
              <a:rPr lang="en-ID" i="0" u="none" strike="noStrike" kern="1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en-ID" kern="1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Kapanewon</a:t>
            </a:r>
            <a:r>
              <a:rPr lang="en-ID" kern="1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dan 8 </a:t>
            </a:r>
            <a:r>
              <a:rPr lang="en-ID" kern="1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Kalurahan</a:t>
            </a:r>
            <a:endParaRPr lang="en-ID" kern="1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ctr">
              <a:lnSpc>
                <a:spcPct val="150000"/>
              </a:lnSpc>
              <a:buNone/>
            </a:pPr>
            <a:r>
              <a:rPr lang="en-ID" sz="1800" kern="100" dirty="0" err="1">
                <a:solidFill>
                  <a:schemeClr val="tx1"/>
                </a:solidFill>
                <a:effectLst/>
                <a:latin typeface="+mn-lt"/>
              </a:rPr>
              <a:t>Pelaksanaan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+mn-lt"/>
              </a:rPr>
              <a:t>  </a:t>
            </a: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ID" kern="1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– 8 Mei 2026</a:t>
            </a:r>
          </a:p>
          <a:p>
            <a:pPr marL="285750" indent="-285750" fontAlgn="ctr">
              <a:lnSpc>
                <a:spcPct val="150000"/>
              </a:lnSpc>
            </a:pP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9 </a:t>
            </a:r>
            <a:r>
              <a:rPr lang="en-ID" sz="1800" i="0" u="none" strike="noStrike" kern="100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Kapanewon</a:t>
            </a: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dan 9 </a:t>
            </a:r>
            <a:r>
              <a:rPr lang="en-ID" kern="1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Kalurahan</a:t>
            </a:r>
            <a:endParaRPr lang="en-ID" kern="1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ctr">
              <a:lnSpc>
                <a:spcPct val="150000"/>
              </a:lnSpc>
              <a:buNone/>
            </a:pPr>
            <a:r>
              <a:rPr lang="en-ID" sz="1800" i="0" u="none" strike="noStrike" kern="100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Tempat</a:t>
            </a: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 Ruang </a:t>
            </a:r>
            <a:r>
              <a:rPr lang="en-ID" sz="1800" i="0" u="none" strike="noStrike" kern="100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Rapat</a:t>
            </a: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i="0" u="none" strike="noStrike" kern="100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Sayap</a:t>
            </a: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Timur </a:t>
            </a:r>
            <a:r>
              <a:rPr lang="en-ID" sz="1800" i="0" u="none" strike="noStrike" kern="100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Rumah</a:t>
            </a: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Dinas </a:t>
            </a:r>
            <a:r>
              <a:rPr lang="en-ID" sz="1800" i="0" u="none" strike="noStrike" kern="100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Bupati</a:t>
            </a: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Sleman</a:t>
            </a:r>
          </a:p>
          <a:p>
            <a:pPr marL="0" indent="0" fontAlgn="ctr">
              <a:lnSpc>
                <a:spcPct val="150000"/>
              </a:lnSpc>
              <a:buNone/>
            </a:pPr>
            <a:r>
              <a:rPr lang="en-ID" kern="1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Yang </a:t>
            </a:r>
            <a:r>
              <a:rPr lang="en-ID" kern="1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disiapkan</a:t>
            </a:r>
            <a:r>
              <a:rPr lang="en-ID" kern="1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342900" fontAlgn="ctr">
              <a:lnSpc>
                <a:spcPct val="150000"/>
              </a:lnSpc>
              <a:buAutoNum type="arabicPeriod"/>
            </a:pPr>
            <a:r>
              <a:rPr lang="en-ID" sz="1800" i="0" u="none" strike="noStrike" kern="100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Buku</a:t>
            </a:r>
            <a:r>
              <a:rPr lang="en-ID" kern="1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Profile</a:t>
            </a:r>
          </a:p>
          <a:p>
            <a:pPr marL="342900" fontAlgn="ctr">
              <a:lnSpc>
                <a:spcPct val="150000"/>
              </a:lnSpc>
              <a:buAutoNum type="arabicPeriod"/>
            </a:pPr>
            <a:r>
              <a:rPr lang="en-ID" sz="1800" i="0" u="none" strike="noStrike" kern="100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Buku</a:t>
            </a: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i="0" u="none" strike="noStrike" kern="100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Administrasi</a:t>
            </a: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POKJA 1</a:t>
            </a:r>
          </a:p>
          <a:p>
            <a:pPr marL="0" indent="0" fontAlgn="ctr">
              <a:lnSpc>
                <a:spcPct val="150000"/>
              </a:lnSpc>
              <a:buNone/>
            </a:pPr>
            <a:r>
              <a:rPr lang="en-ID" kern="1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Monitoring dan </a:t>
            </a:r>
            <a:r>
              <a:rPr lang="en-ID" kern="1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Evaluasi</a:t>
            </a:r>
            <a:r>
              <a:rPr lang="en-ID" kern="1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ke</a:t>
            </a:r>
            <a:r>
              <a:rPr lang="en-ID" kern="1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lapangan</a:t>
            </a:r>
            <a:r>
              <a:rPr lang="en-ID" kern="1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ID" kern="1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bulan</a:t>
            </a:r>
            <a:r>
              <a:rPr lang="en-ID" kern="1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Agustus</a:t>
            </a:r>
            <a:r>
              <a:rPr lang="en-ID" kern="1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dan September.</a:t>
            </a:r>
          </a:p>
          <a:p>
            <a:pPr marL="0" indent="0" fontAlgn="ctr">
              <a:lnSpc>
                <a:spcPct val="100000"/>
              </a:lnSpc>
              <a:buNone/>
            </a:pPr>
            <a:r>
              <a:rPr lang="en-ID" kern="1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Sasaran</a:t>
            </a:r>
            <a:r>
              <a:rPr lang="en-ID" kern="1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D" kern="1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Kapanewon</a:t>
            </a:r>
            <a:r>
              <a:rPr lang="en-ID" kern="1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dan </a:t>
            </a:r>
            <a:r>
              <a:rPr lang="en-ID" kern="1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Kalurahan</a:t>
            </a:r>
            <a:endParaRPr lang="en-ID" sz="1800" i="0" u="none" strike="noStrike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6" name="Google Shape;96;p16" title="LOGO-PEKAKA-300x296.png">
            <a:extLst>
              <a:ext uri="{FF2B5EF4-FFF2-40B4-BE49-F238E27FC236}">
                <a16:creationId xmlns:a16="http://schemas.microsoft.com/office/drawing/2014/main" id="{F85E397D-18C8-26CB-7183-58032A28A93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3697" y="163950"/>
            <a:ext cx="580429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6">
            <a:extLst>
              <a:ext uri="{FF2B5EF4-FFF2-40B4-BE49-F238E27FC236}">
                <a16:creationId xmlns:a16="http://schemas.microsoft.com/office/drawing/2014/main" id="{7E3CF065-679F-318D-5421-79330E92B325}"/>
              </a:ext>
            </a:extLst>
          </p:cNvPr>
          <p:cNvSpPr/>
          <p:nvPr/>
        </p:nvSpPr>
        <p:spPr>
          <a:xfrm>
            <a:off x="0" y="4950300"/>
            <a:ext cx="9144000" cy="193200"/>
          </a:xfrm>
          <a:prstGeom prst="rect">
            <a:avLst/>
          </a:prstGeom>
          <a:solidFill>
            <a:srgbClr val="058A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6418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41CB0BC3-0217-7D47-5839-B6DFEAB65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809654-8ED4-3C59-A60A-C9608892D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4" name="Google Shape;94;p16">
            <a:extLst>
              <a:ext uri="{FF2B5EF4-FFF2-40B4-BE49-F238E27FC236}">
                <a16:creationId xmlns:a16="http://schemas.microsoft.com/office/drawing/2014/main" id="{7A01AD6A-7A15-D77C-32E9-E9433AC889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9023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kern="100" dirty="0">
                <a:effectLst/>
                <a:latin typeface="+mj-lt"/>
              </a:rPr>
              <a:t>MEMBERLIDI (</a:t>
            </a:r>
            <a:r>
              <a:rPr lang="en-ID" sz="2400" b="1" kern="100" dirty="0" err="1">
                <a:effectLst/>
                <a:latin typeface="+mj-lt"/>
              </a:rPr>
              <a:t>Membuat</a:t>
            </a:r>
            <a:r>
              <a:rPr lang="en-ID" sz="2400" b="1" kern="100" dirty="0">
                <a:effectLst/>
                <a:latin typeface="+mj-lt"/>
              </a:rPr>
              <a:t> </a:t>
            </a:r>
            <a:r>
              <a:rPr lang="en-ID" sz="2400" b="1" kern="100" dirty="0" err="1">
                <a:effectLst/>
                <a:latin typeface="+mj-lt"/>
              </a:rPr>
              <a:t>Beberan</a:t>
            </a:r>
            <a:r>
              <a:rPr lang="en-ID" sz="2400" b="1" kern="100" dirty="0">
                <a:effectLst/>
                <a:latin typeface="+mj-lt"/>
              </a:rPr>
              <a:t> </a:t>
            </a:r>
            <a:r>
              <a:rPr lang="en-ID" sz="2400" b="1" kern="100" dirty="0" err="1">
                <a:effectLst/>
                <a:latin typeface="+mj-lt"/>
              </a:rPr>
              <a:t>Simulasi</a:t>
            </a:r>
            <a:r>
              <a:rPr lang="en-ID" sz="2400" b="1" kern="100" dirty="0">
                <a:effectLst/>
                <a:latin typeface="+mj-lt"/>
              </a:rPr>
              <a:t> </a:t>
            </a:r>
            <a:r>
              <a:rPr lang="en-ID" sz="2400" b="1" kern="100" dirty="0" err="1">
                <a:effectLst/>
                <a:latin typeface="+mj-lt"/>
              </a:rPr>
              <a:t>Paaredi</a:t>
            </a:r>
            <a:r>
              <a:rPr lang="en-ID" sz="2400" b="1" kern="100" dirty="0">
                <a:effectLst/>
                <a:latin typeface="+mj-lt"/>
              </a:rPr>
              <a:t>)</a:t>
            </a:r>
            <a:endParaRPr sz="2400" b="1" dirty="0">
              <a:latin typeface="+mj-lt"/>
              <a:ea typeface="Poppins"/>
              <a:cs typeface="Poppins"/>
              <a:sym typeface="Poppins"/>
            </a:endParaRPr>
          </a:p>
        </p:txBody>
      </p:sp>
      <p:sp>
        <p:nvSpPr>
          <p:cNvPr id="95" name="Google Shape;95;p16">
            <a:extLst>
              <a:ext uri="{FF2B5EF4-FFF2-40B4-BE49-F238E27FC236}">
                <a16:creationId xmlns:a16="http://schemas.microsoft.com/office/drawing/2014/main" id="{A9B7D1B1-41B1-794A-69C4-5AA2AB370C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2213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fontAlgn="ctr">
              <a:lnSpc>
                <a:spcPct val="150000"/>
              </a:lnSpc>
              <a:buNone/>
            </a:pPr>
            <a:r>
              <a:rPr lang="en-ID" sz="1800" b="1" kern="100" dirty="0" err="1">
                <a:solidFill>
                  <a:schemeClr val="tx1"/>
                </a:solidFill>
                <a:effectLst/>
                <a:latin typeface="+mn-lt"/>
              </a:rPr>
              <a:t>Mengadakan</a:t>
            </a:r>
            <a:r>
              <a:rPr lang="en-ID" sz="1800" b="1" kern="10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1" kern="100" dirty="0" err="1">
                <a:solidFill>
                  <a:schemeClr val="tx1"/>
                </a:solidFill>
                <a:effectLst/>
                <a:latin typeface="+mn-lt"/>
              </a:rPr>
              <a:t>Lomba</a:t>
            </a:r>
            <a:r>
              <a:rPr lang="en-ID" sz="1800" b="1" kern="10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1" kern="100" dirty="0" err="1">
                <a:solidFill>
                  <a:schemeClr val="tx1"/>
                </a:solidFill>
                <a:effectLst/>
                <a:latin typeface="+mn-lt"/>
              </a:rPr>
              <a:t>membuat</a:t>
            </a:r>
            <a:r>
              <a:rPr lang="en-ID" sz="1800" b="1" kern="10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1" kern="100" dirty="0" err="1">
                <a:solidFill>
                  <a:schemeClr val="tx1"/>
                </a:solidFill>
                <a:effectLst/>
                <a:latin typeface="+mn-lt"/>
              </a:rPr>
              <a:t>inovasi</a:t>
            </a:r>
            <a:r>
              <a:rPr lang="en-ID" sz="1800" b="1" kern="100" dirty="0">
                <a:solidFill>
                  <a:schemeClr val="tx1"/>
                </a:solidFill>
                <a:effectLst/>
                <a:latin typeface="+mn-lt"/>
              </a:rPr>
              <a:t> Alat </a:t>
            </a:r>
            <a:r>
              <a:rPr lang="en-ID" sz="1800" b="1" kern="100" dirty="0" err="1">
                <a:solidFill>
                  <a:schemeClr val="tx1"/>
                </a:solidFill>
                <a:effectLst/>
                <a:latin typeface="+mn-lt"/>
              </a:rPr>
              <a:t>Peraga</a:t>
            </a:r>
            <a:r>
              <a:rPr lang="en-ID" sz="1800" b="1" kern="10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1" kern="100" dirty="0" err="1">
                <a:solidFill>
                  <a:schemeClr val="tx1"/>
                </a:solidFill>
                <a:effectLst/>
                <a:latin typeface="+mn-lt"/>
              </a:rPr>
              <a:t>Simulasi</a:t>
            </a:r>
            <a:r>
              <a:rPr lang="en-ID" sz="1800" b="1" kern="100" dirty="0">
                <a:solidFill>
                  <a:schemeClr val="tx1"/>
                </a:solidFill>
                <a:effectLst/>
                <a:latin typeface="+mn-lt"/>
              </a:rPr>
              <a:t> "MEMBERLIDI"(</a:t>
            </a:r>
            <a:r>
              <a:rPr lang="en-ID" sz="1800" b="1" kern="100" dirty="0" err="1">
                <a:solidFill>
                  <a:schemeClr val="tx1"/>
                </a:solidFill>
                <a:effectLst/>
                <a:latin typeface="+mn-lt"/>
              </a:rPr>
              <a:t>Membuat</a:t>
            </a:r>
            <a:r>
              <a:rPr lang="en-ID" sz="1800" b="1" kern="10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1" kern="100" dirty="0" err="1">
                <a:solidFill>
                  <a:schemeClr val="tx1"/>
                </a:solidFill>
                <a:effectLst/>
                <a:latin typeface="+mn-lt"/>
              </a:rPr>
              <a:t>Beberan</a:t>
            </a:r>
            <a:r>
              <a:rPr lang="en-ID" sz="1800" b="1" kern="10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1" kern="100" dirty="0" err="1">
                <a:solidFill>
                  <a:schemeClr val="tx1"/>
                </a:solidFill>
                <a:effectLst/>
                <a:latin typeface="+mn-lt"/>
              </a:rPr>
              <a:t>Simulasi</a:t>
            </a:r>
            <a:r>
              <a:rPr lang="en-ID" sz="1800" b="1" kern="10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b="1" kern="100" dirty="0" err="1">
                <a:solidFill>
                  <a:schemeClr val="tx1"/>
                </a:solidFill>
                <a:effectLst/>
                <a:latin typeface="+mn-lt"/>
              </a:rPr>
              <a:t>Paaredi</a:t>
            </a:r>
            <a:r>
              <a:rPr lang="en-ID" sz="1800" b="1" kern="100" dirty="0">
                <a:solidFill>
                  <a:schemeClr val="tx1"/>
                </a:solidFill>
                <a:effectLst/>
                <a:latin typeface="+mn-lt"/>
              </a:rPr>
              <a:t>)</a:t>
            </a:r>
            <a:endParaRPr lang="en-ID" sz="1800" b="1" i="0" u="none" strike="noStrike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3736" marR="0" indent="-173736" algn="l" rtl="0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en-ID" sz="1800" i="0" u="none" strike="noStrike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Maret</a:t>
            </a: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2026 (</a:t>
            </a:r>
            <a:r>
              <a:rPr lang="en-ID" sz="1800" i="0" u="none" strike="noStrike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Sosialisasi</a:t>
            </a: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80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173736" marR="0" indent="-173736" algn="l" rtl="0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April 2026 (</a:t>
            </a:r>
            <a:r>
              <a:rPr lang="en-ID" sz="1800" i="0" u="none" strike="noStrike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Pengumpulan</a:t>
            </a: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i="0" u="none" strike="noStrike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Naskah</a:t>
            </a: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dan Video)</a:t>
            </a:r>
            <a:endParaRPr lang="en-US" sz="180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173736" marR="0" indent="-173736" algn="l" rtl="0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 April 2026 (</a:t>
            </a:r>
            <a:r>
              <a:rPr lang="en-ID" sz="1800" i="0" u="none" strike="noStrike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Penilaian</a:t>
            </a: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80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173736" marR="0" indent="-173736" algn="l" rtl="0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22 April 2026 (</a:t>
            </a:r>
            <a:r>
              <a:rPr lang="en-ID" sz="1800" i="0" u="none" strike="noStrike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Pengumuman</a:t>
            </a: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Hasil 5 Nominator)</a:t>
            </a:r>
            <a:endParaRPr lang="en-US" sz="180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173736" marR="0" indent="-173736" algn="l" rtl="0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 Mei 2026 (</a:t>
            </a:r>
            <a:r>
              <a:rPr lang="en-ID" sz="1800" i="0" u="none" strike="noStrike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Paparan</a:t>
            </a: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ID" sz="1800" i="0" u="none" strike="noStrike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Simulasi</a:t>
            </a: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80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173736" marR="0" indent="-173736" algn="l" rtl="0" font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23 Mei 2026 (</a:t>
            </a:r>
            <a:r>
              <a:rPr lang="en-ID" sz="1800" i="0" u="none" strike="noStrike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Pengumuman</a:t>
            </a: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Hasil </a:t>
            </a:r>
            <a:r>
              <a:rPr lang="en-ID" sz="1800" i="0" u="none" strike="noStrike" kern="100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Lomba</a:t>
            </a: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80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6" name="Google Shape;96;p16" title="LOGO-PEKAKA-300x296.png">
            <a:extLst>
              <a:ext uri="{FF2B5EF4-FFF2-40B4-BE49-F238E27FC236}">
                <a16:creationId xmlns:a16="http://schemas.microsoft.com/office/drawing/2014/main" id="{F85E397D-18C8-26CB-7183-58032A28A93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3697" y="163950"/>
            <a:ext cx="580429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6">
            <a:extLst>
              <a:ext uri="{FF2B5EF4-FFF2-40B4-BE49-F238E27FC236}">
                <a16:creationId xmlns:a16="http://schemas.microsoft.com/office/drawing/2014/main" id="{7E3CF065-679F-318D-5421-79330E92B325}"/>
              </a:ext>
            </a:extLst>
          </p:cNvPr>
          <p:cNvSpPr/>
          <p:nvPr/>
        </p:nvSpPr>
        <p:spPr>
          <a:xfrm>
            <a:off x="0" y="4950300"/>
            <a:ext cx="9144000" cy="193200"/>
          </a:xfrm>
          <a:prstGeom prst="rect">
            <a:avLst/>
          </a:prstGeom>
          <a:solidFill>
            <a:srgbClr val="058A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8" name="Google Shape;98;p16">
            <a:extLst>
              <a:ext uri="{FF2B5EF4-FFF2-40B4-BE49-F238E27FC236}">
                <a16:creationId xmlns:a16="http://schemas.microsoft.com/office/drawing/2014/main" id="{2EDACB85-DF1B-6D29-6470-B669797924D8}"/>
              </a:ext>
            </a:extLst>
          </p:cNvPr>
          <p:cNvGrpSpPr/>
          <p:nvPr/>
        </p:nvGrpSpPr>
        <p:grpSpPr>
          <a:xfrm>
            <a:off x="311700" y="736650"/>
            <a:ext cx="3602954" cy="267968"/>
            <a:chOff x="-109184" y="996930"/>
            <a:chExt cx="3002462" cy="247500"/>
          </a:xfrm>
        </p:grpSpPr>
        <p:cxnSp>
          <p:nvCxnSpPr>
            <p:cNvPr id="99" name="Google Shape;99;p16">
              <a:extLst>
                <a:ext uri="{FF2B5EF4-FFF2-40B4-BE49-F238E27FC236}">
                  <a16:creationId xmlns:a16="http://schemas.microsoft.com/office/drawing/2014/main" id="{03EB691C-B597-A3EC-A7D2-11CBD5CBE0FD}"/>
                </a:ext>
              </a:extLst>
            </p:cNvPr>
            <p:cNvCxnSpPr/>
            <p:nvPr/>
          </p:nvCxnSpPr>
          <p:spPr>
            <a:xfrm>
              <a:off x="-109184" y="1105469"/>
              <a:ext cx="27951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1"/>
              </a:solidFill>
              <a:prstDash val="lgDashDot"/>
              <a:miter lim="800000"/>
              <a:headEnd type="none" w="sm" len="sm"/>
              <a:tailEnd type="none" w="sm" len="sm"/>
            </a:ln>
          </p:spPr>
        </p:cxnSp>
        <p:sp>
          <p:nvSpPr>
            <p:cNvPr id="100" name="Google Shape;100;p16">
              <a:extLst>
                <a:ext uri="{FF2B5EF4-FFF2-40B4-BE49-F238E27FC236}">
                  <a16:creationId xmlns:a16="http://schemas.microsoft.com/office/drawing/2014/main" id="{F48438BA-C83C-0AA9-B2CF-EC2E8FC5AA7F}"/>
                </a:ext>
              </a:extLst>
            </p:cNvPr>
            <p:cNvSpPr/>
            <p:nvPr/>
          </p:nvSpPr>
          <p:spPr>
            <a:xfrm>
              <a:off x="2673978" y="996930"/>
              <a:ext cx="219300" cy="2475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05513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41CB0BC3-0217-7D47-5839-B6DFEAB65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809654-8ED4-3C59-A60A-C9608892D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4" name="Google Shape;94;p16">
            <a:extLst>
              <a:ext uri="{FF2B5EF4-FFF2-40B4-BE49-F238E27FC236}">
                <a16:creationId xmlns:a16="http://schemas.microsoft.com/office/drawing/2014/main" id="{7A01AD6A-7A15-D77C-32E9-E9433AC889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9023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en-ID" sz="2400" b="1" kern="100" dirty="0" err="1">
                <a:effectLst/>
                <a:latin typeface="+mn-lt"/>
              </a:rPr>
              <a:t>Pembinaan</a:t>
            </a:r>
            <a:r>
              <a:rPr lang="en-ID" sz="2400" b="1" kern="100" dirty="0">
                <a:effectLst/>
                <a:latin typeface="+mn-lt"/>
              </a:rPr>
              <a:t> dan </a:t>
            </a:r>
            <a:r>
              <a:rPr lang="en-ID" sz="2400" b="1" kern="100" dirty="0" err="1">
                <a:latin typeface="+mn-lt"/>
              </a:rPr>
              <a:t>S</a:t>
            </a:r>
            <a:r>
              <a:rPr lang="en-ID" sz="2400" b="1" kern="100" dirty="0" err="1">
                <a:effectLst/>
                <a:latin typeface="+mn-lt"/>
              </a:rPr>
              <a:t>osialisai</a:t>
            </a:r>
            <a:r>
              <a:rPr lang="en-ID" sz="2400" b="1" kern="100" dirty="0">
                <a:effectLst/>
                <a:latin typeface="+mn-lt"/>
              </a:rPr>
              <a:t> </a:t>
            </a:r>
            <a:r>
              <a:rPr lang="en-ID" sz="2400" b="1" kern="100" dirty="0" err="1">
                <a:latin typeface="+mn-lt"/>
              </a:rPr>
              <a:t>P</a:t>
            </a:r>
            <a:r>
              <a:rPr lang="en-ID" sz="2400" b="1" kern="100" dirty="0" err="1">
                <a:effectLst/>
                <a:latin typeface="+mn-lt"/>
              </a:rPr>
              <a:t>encegahan</a:t>
            </a:r>
            <a:r>
              <a:rPr lang="en-ID" sz="2400" b="1" kern="100" dirty="0">
                <a:effectLst/>
                <a:latin typeface="+mn-lt"/>
              </a:rPr>
              <a:t>, </a:t>
            </a:r>
            <a:r>
              <a:rPr lang="en-ID" sz="2400" b="1" kern="100" dirty="0" err="1">
                <a:latin typeface="+mn-lt"/>
              </a:rPr>
              <a:t>P</a:t>
            </a:r>
            <a:r>
              <a:rPr lang="en-ID" sz="2400" b="1" kern="100" dirty="0" err="1">
                <a:effectLst/>
                <a:latin typeface="+mn-lt"/>
              </a:rPr>
              <a:t>emberantasan</a:t>
            </a:r>
            <a:r>
              <a:rPr lang="en-ID" sz="2400" b="1" kern="100" dirty="0">
                <a:effectLst/>
                <a:latin typeface="+mn-lt"/>
              </a:rPr>
              <a:t> </a:t>
            </a:r>
            <a:r>
              <a:rPr lang="en-ID" sz="2400" b="1" kern="100" dirty="0" err="1">
                <a:latin typeface="+mn-lt"/>
              </a:rPr>
              <a:t>P</a:t>
            </a:r>
            <a:r>
              <a:rPr lang="en-ID" sz="2400" b="1" kern="100" dirty="0" err="1">
                <a:effectLst/>
                <a:latin typeface="+mn-lt"/>
              </a:rPr>
              <a:t>enyalahgunaan</a:t>
            </a:r>
            <a:r>
              <a:rPr lang="en-ID" sz="2400" b="1" kern="100" dirty="0">
                <a:effectLst/>
                <a:latin typeface="+mn-lt"/>
              </a:rPr>
              <a:t> dan </a:t>
            </a:r>
            <a:r>
              <a:rPr lang="en-ID" sz="2400" b="1" kern="100" dirty="0" err="1">
                <a:latin typeface="+mn-lt"/>
              </a:rPr>
              <a:t>P</a:t>
            </a:r>
            <a:r>
              <a:rPr lang="en-ID" sz="2400" b="1" kern="100" dirty="0" err="1">
                <a:effectLst/>
                <a:latin typeface="+mn-lt"/>
              </a:rPr>
              <a:t>eredaran</a:t>
            </a:r>
            <a:r>
              <a:rPr lang="en-ID" sz="2400" b="1" kern="100" dirty="0">
                <a:effectLst/>
                <a:latin typeface="+mn-lt"/>
              </a:rPr>
              <a:t> </a:t>
            </a:r>
            <a:r>
              <a:rPr lang="en-ID" sz="2400" b="1" kern="100" dirty="0" err="1">
                <a:latin typeface="+mn-lt"/>
              </a:rPr>
              <a:t>G</a:t>
            </a:r>
            <a:r>
              <a:rPr lang="en-ID" sz="2400" b="1" kern="100" dirty="0" err="1">
                <a:effectLst/>
                <a:latin typeface="+mn-lt"/>
              </a:rPr>
              <a:t>elap</a:t>
            </a:r>
            <a:r>
              <a:rPr lang="en-ID" sz="2400" b="1" kern="100" dirty="0">
                <a:effectLst/>
                <a:latin typeface="+mn-lt"/>
              </a:rPr>
              <a:t> </a:t>
            </a:r>
            <a:r>
              <a:rPr lang="en-ID" sz="2400" b="1" kern="100" dirty="0" err="1">
                <a:effectLst/>
                <a:latin typeface="+mn-lt"/>
              </a:rPr>
              <a:t>Narkotika</a:t>
            </a:r>
            <a:r>
              <a:rPr lang="en-ID" sz="2400" b="1" kern="100" dirty="0">
                <a:effectLst/>
                <a:latin typeface="+mn-lt"/>
              </a:rPr>
              <a:t> (P4GN) dan </a:t>
            </a:r>
            <a:r>
              <a:rPr lang="en-ID" sz="2400" b="1" kern="100" dirty="0" err="1">
                <a:effectLst/>
                <a:latin typeface="+mn-lt"/>
              </a:rPr>
              <a:t>Tindak</a:t>
            </a:r>
            <a:r>
              <a:rPr lang="en-ID" sz="2400" b="1" kern="100" dirty="0">
                <a:effectLst/>
                <a:latin typeface="+mn-lt"/>
              </a:rPr>
              <a:t> </a:t>
            </a:r>
            <a:r>
              <a:rPr lang="en-ID" sz="2400" b="1" kern="100" dirty="0" err="1">
                <a:effectLst/>
                <a:latin typeface="+mn-lt"/>
              </a:rPr>
              <a:t>Pidana</a:t>
            </a:r>
            <a:r>
              <a:rPr lang="en-ID" sz="2400" b="1" kern="100" dirty="0">
                <a:effectLst/>
                <a:latin typeface="+mn-lt"/>
              </a:rPr>
              <a:t> </a:t>
            </a:r>
            <a:r>
              <a:rPr lang="en-ID" sz="2400" b="1" kern="100" dirty="0" err="1">
                <a:effectLst/>
                <a:latin typeface="+mn-lt"/>
              </a:rPr>
              <a:t>Perdagangan</a:t>
            </a:r>
            <a:r>
              <a:rPr lang="en-ID" sz="2400" b="1" kern="100" dirty="0">
                <a:effectLst/>
                <a:latin typeface="+mn-lt"/>
              </a:rPr>
              <a:t> Orang (TPPO)</a:t>
            </a:r>
            <a:endParaRPr lang="en-US" sz="2400" b="1" kern="1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5" name="Google Shape;95;p16">
            <a:extLst>
              <a:ext uri="{FF2B5EF4-FFF2-40B4-BE49-F238E27FC236}">
                <a16:creationId xmlns:a16="http://schemas.microsoft.com/office/drawing/2014/main" id="{A9B7D1B1-41B1-794A-69C4-5AA2AB370C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56315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fontAlgn="ctr">
              <a:lnSpc>
                <a:spcPct val="150000"/>
              </a:lnSpc>
              <a:buAutoNum type="arabicPeriod"/>
            </a:pPr>
            <a:r>
              <a:rPr lang="en-US" sz="1800" kern="100" dirty="0" err="1">
                <a:solidFill>
                  <a:schemeClr val="tx1"/>
                </a:solidFill>
                <a:effectLst/>
                <a:latin typeface="+mn-lt"/>
              </a:rPr>
              <a:t>Sosialisasi</a:t>
            </a:r>
            <a:r>
              <a:rPr lang="en-US" sz="1800" kern="100" dirty="0">
                <a:solidFill>
                  <a:schemeClr val="tx1"/>
                </a:solidFill>
                <a:effectLst/>
                <a:latin typeface="+mn-lt"/>
              </a:rPr>
              <a:t> dan </a:t>
            </a:r>
            <a:r>
              <a:rPr lang="en-US" sz="1800" kern="100" dirty="0" err="1">
                <a:solidFill>
                  <a:schemeClr val="tx1"/>
                </a:solidFill>
                <a:effectLst/>
                <a:latin typeface="+mn-lt"/>
              </a:rPr>
              <a:t>penyuluhan</a:t>
            </a:r>
            <a:r>
              <a:rPr lang="en-US" sz="1800" kern="10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effectLst/>
                <a:latin typeface="+mn-lt"/>
              </a:rPr>
              <a:t>dari</a:t>
            </a:r>
            <a:r>
              <a:rPr lang="en-US" sz="1800" kern="100" dirty="0">
                <a:solidFill>
                  <a:schemeClr val="tx1"/>
                </a:solidFill>
                <a:effectLst/>
                <a:latin typeface="+mn-lt"/>
              </a:rPr>
              <a:t> Badan </a:t>
            </a:r>
            <a:r>
              <a:rPr lang="en-US" sz="1800" kern="100" dirty="0" err="1">
                <a:solidFill>
                  <a:schemeClr val="tx1"/>
                </a:solidFill>
                <a:effectLst/>
                <a:latin typeface="+mn-lt"/>
              </a:rPr>
              <a:t>Narkotika</a:t>
            </a:r>
            <a:r>
              <a:rPr lang="en-US" sz="1800" kern="10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effectLst/>
                <a:latin typeface="+mn-lt"/>
              </a:rPr>
              <a:t>Kabupaten</a:t>
            </a:r>
            <a:r>
              <a:rPr lang="en-US" sz="1800" kern="100" dirty="0">
                <a:solidFill>
                  <a:schemeClr val="tx1"/>
                </a:solidFill>
                <a:effectLst/>
                <a:latin typeface="+mn-lt"/>
              </a:rPr>
              <a:t> Sleman</a:t>
            </a:r>
          </a:p>
          <a:p>
            <a:pPr marL="342900" fontAlgn="ctr">
              <a:lnSpc>
                <a:spcPct val="150000"/>
              </a:lnSpc>
              <a:buAutoNum type="arabicPeriod"/>
            </a:pPr>
            <a:r>
              <a:rPr lang="en-US" kern="100" dirty="0" err="1">
                <a:solidFill>
                  <a:schemeClr val="tx1"/>
                </a:solidFill>
                <a:latin typeface="+mn-lt"/>
              </a:rPr>
              <a:t>Sosialisasi</a:t>
            </a:r>
            <a:r>
              <a:rPr lang="en-US" kern="1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kern="100" dirty="0" err="1">
                <a:solidFill>
                  <a:schemeClr val="tx1"/>
                </a:solidFill>
                <a:latin typeface="+mn-lt"/>
              </a:rPr>
              <a:t>dari</a:t>
            </a:r>
            <a:r>
              <a:rPr lang="en-US" kern="100" dirty="0">
                <a:solidFill>
                  <a:schemeClr val="tx1"/>
                </a:solidFill>
                <a:latin typeface="+mn-lt"/>
              </a:rPr>
              <a:t> Kantor </a:t>
            </a:r>
            <a:r>
              <a:rPr lang="en-US" kern="100" dirty="0" err="1">
                <a:solidFill>
                  <a:schemeClr val="tx1"/>
                </a:solidFill>
                <a:latin typeface="+mn-lt"/>
              </a:rPr>
              <a:t>Kemenag</a:t>
            </a:r>
            <a:r>
              <a:rPr lang="en-US" kern="10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US" kern="100" dirty="0" err="1">
                <a:solidFill>
                  <a:schemeClr val="tx1"/>
                </a:solidFill>
                <a:latin typeface="+mn-lt"/>
              </a:rPr>
              <a:t>Kabupaten</a:t>
            </a:r>
            <a:r>
              <a:rPr lang="en-US" kern="100" dirty="0">
                <a:solidFill>
                  <a:schemeClr val="tx1"/>
                </a:solidFill>
                <a:latin typeface="+mn-lt"/>
              </a:rPr>
              <a:t> Sleman</a:t>
            </a:r>
          </a:p>
          <a:p>
            <a:pPr marL="342900" fontAlgn="ctr">
              <a:lnSpc>
                <a:spcPct val="150000"/>
              </a:lnSpc>
              <a:buAutoNum type="arabicPeriod"/>
            </a:pPr>
            <a:r>
              <a:rPr lang="en-US" sz="1800" kern="100" dirty="0" err="1">
                <a:solidFill>
                  <a:schemeClr val="tx1"/>
                </a:solidFill>
                <a:effectLst/>
                <a:latin typeface="+mn-lt"/>
              </a:rPr>
              <a:t>Sosialisasi</a:t>
            </a:r>
            <a:r>
              <a:rPr lang="en-US" sz="1800" kern="10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US" sz="1800" kern="100" dirty="0" err="1">
                <a:solidFill>
                  <a:schemeClr val="tx1"/>
                </a:solidFill>
                <a:effectLst/>
                <a:latin typeface="+mn-lt"/>
              </a:rPr>
              <a:t>dari</a:t>
            </a:r>
            <a:r>
              <a:rPr lang="en-US" sz="1800" kern="100" dirty="0">
                <a:solidFill>
                  <a:schemeClr val="tx1"/>
                </a:solidFill>
                <a:effectLst/>
                <a:latin typeface="+mn-lt"/>
              </a:rPr>
              <a:t> Dinas P3AP</a:t>
            </a:r>
            <a:r>
              <a:rPr lang="en-US" kern="100" dirty="0">
                <a:solidFill>
                  <a:schemeClr val="tx1"/>
                </a:solidFill>
                <a:latin typeface="+mn-lt"/>
              </a:rPr>
              <a:t>2KB</a:t>
            </a:r>
          </a:p>
          <a:p>
            <a:pPr marL="0" indent="0" fontAlgn="ctr">
              <a:lnSpc>
                <a:spcPct val="150000"/>
              </a:lnSpc>
              <a:buNone/>
            </a:pPr>
            <a:r>
              <a:rPr lang="en-US" sz="1800" kern="100" dirty="0" err="1">
                <a:solidFill>
                  <a:schemeClr val="tx1"/>
                </a:solidFill>
                <a:effectLst/>
                <a:latin typeface="+mn-lt"/>
              </a:rPr>
              <a:t>Sasara</a:t>
            </a:r>
            <a:r>
              <a:rPr lang="en-US" kern="100" dirty="0" err="1">
                <a:solidFill>
                  <a:schemeClr val="tx1"/>
                </a:solidFill>
                <a:latin typeface="+mn-lt"/>
              </a:rPr>
              <a:t>n</a:t>
            </a:r>
            <a:r>
              <a:rPr lang="en-US" kern="100" dirty="0">
                <a:solidFill>
                  <a:schemeClr val="tx1"/>
                </a:solidFill>
                <a:latin typeface="+mn-lt"/>
              </a:rPr>
              <a:t>: </a:t>
            </a:r>
            <a:r>
              <a:rPr lang="en-US" kern="100" dirty="0" err="1">
                <a:solidFill>
                  <a:schemeClr val="tx1"/>
                </a:solidFill>
                <a:latin typeface="+mn-lt"/>
              </a:rPr>
              <a:t>Ketua</a:t>
            </a:r>
            <a:r>
              <a:rPr lang="en-US" kern="100" dirty="0">
                <a:solidFill>
                  <a:schemeClr val="tx1"/>
                </a:solidFill>
                <a:latin typeface="+mn-lt"/>
              </a:rPr>
              <a:t> POKJA 1 </a:t>
            </a:r>
            <a:r>
              <a:rPr lang="en-US" kern="100" dirty="0" err="1">
                <a:solidFill>
                  <a:schemeClr val="tx1"/>
                </a:solidFill>
                <a:latin typeface="+mn-lt"/>
              </a:rPr>
              <a:t>Kapanewon</a:t>
            </a:r>
            <a:r>
              <a:rPr lang="en-US" kern="100" dirty="0">
                <a:solidFill>
                  <a:schemeClr val="tx1"/>
                </a:solidFill>
                <a:latin typeface="+mn-lt"/>
              </a:rPr>
              <a:t> dan </a:t>
            </a:r>
            <a:r>
              <a:rPr lang="en-US" kern="100" dirty="0" err="1">
                <a:solidFill>
                  <a:schemeClr val="tx1"/>
                </a:solidFill>
                <a:latin typeface="+mn-lt"/>
              </a:rPr>
              <a:t>Kalurahan</a:t>
            </a:r>
            <a:endParaRPr lang="en-US" sz="1800" kern="100" dirty="0">
              <a:solidFill>
                <a:schemeClr val="tx1"/>
              </a:solidFill>
              <a:effectLst/>
              <a:latin typeface="+mn-lt"/>
            </a:endParaRPr>
          </a:p>
          <a:p>
            <a:pPr marL="0" indent="0" fontAlgn="ctr">
              <a:lnSpc>
                <a:spcPct val="150000"/>
              </a:lnSpc>
              <a:buNone/>
            </a:pPr>
            <a:endParaRPr lang="en-US" sz="180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6" name="Google Shape;96;p16" title="LOGO-PEKAKA-300x296.png">
            <a:extLst>
              <a:ext uri="{FF2B5EF4-FFF2-40B4-BE49-F238E27FC236}">
                <a16:creationId xmlns:a16="http://schemas.microsoft.com/office/drawing/2014/main" id="{F85E397D-18C8-26CB-7183-58032A28A93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3697" y="163950"/>
            <a:ext cx="580429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6">
            <a:extLst>
              <a:ext uri="{FF2B5EF4-FFF2-40B4-BE49-F238E27FC236}">
                <a16:creationId xmlns:a16="http://schemas.microsoft.com/office/drawing/2014/main" id="{7E3CF065-679F-318D-5421-79330E92B325}"/>
              </a:ext>
            </a:extLst>
          </p:cNvPr>
          <p:cNvSpPr/>
          <p:nvPr/>
        </p:nvSpPr>
        <p:spPr>
          <a:xfrm>
            <a:off x="0" y="4950300"/>
            <a:ext cx="9144000" cy="193200"/>
          </a:xfrm>
          <a:prstGeom prst="rect">
            <a:avLst/>
          </a:prstGeom>
          <a:solidFill>
            <a:srgbClr val="058A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74658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41CB0BC3-0217-7D47-5839-B6DFEAB65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809654-8ED4-3C59-A60A-C9608892D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4" name="Google Shape;94;p16">
            <a:extLst>
              <a:ext uri="{FF2B5EF4-FFF2-40B4-BE49-F238E27FC236}">
                <a16:creationId xmlns:a16="http://schemas.microsoft.com/office/drawing/2014/main" id="{7A01AD6A-7A15-D77C-32E9-E9433AC889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90239"/>
            <a:ext cx="5971113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kern="100" dirty="0">
                <a:effectLst/>
                <a:latin typeface="+mj-lt"/>
              </a:rPr>
              <a:t>TPPKK </a:t>
            </a:r>
            <a:r>
              <a:rPr lang="en-ID" sz="2400" b="1" kern="100" dirty="0" err="1">
                <a:effectLst/>
                <a:latin typeface="+mj-lt"/>
              </a:rPr>
              <a:t>Kab</a:t>
            </a:r>
            <a:r>
              <a:rPr lang="en-ID" sz="2400" b="1" kern="100" dirty="0">
                <a:effectLst/>
                <a:latin typeface="+mj-lt"/>
              </a:rPr>
              <a:t>. Sleman Kerja</a:t>
            </a:r>
            <a:r>
              <a:rPr lang="en-ID" sz="2400" b="1" kern="100" dirty="0">
                <a:latin typeface="+mj-lt"/>
              </a:rPr>
              <a:t>sama </a:t>
            </a:r>
            <a:r>
              <a:rPr lang="en-ID" sz="2400" b="1" kern="100" dirty="0" err="1">
                <a:latin typeface="+mj-lt"/>
              </a:rPr>
              <a:t>dengan</a:t>
            </a:r>
            <a:r>
              <a:rPr lang="en-ID" sz="2400" b="1" kern="100" dirty="0">
                <a:latin typeface="+mj-lt"/>
              </a:rPr>
              <a:t> BAZNAS </a:t>
            </a:r>
            <a:r>
              <a:rPr lang="en-ID" sz="2400" b="1" kern="100" dirty="0" err="1">
                <a:latin typeface="+mj-lt"/>
              </a:rPr>
              <a:t>Kab</a:t>
            </a:r>
            <a:r>
              <a:rPr lang="en-ID" sz="2400" b="1" kern="100" dirty="0">
                <a:latin typeface="+mj-lt"/>
              </a:rPr>
              <a:t>. Sleman</a:t>
            </a:r>
            <a:endParaRPr sz="2400" b="1" dirty="0">
              <a:latin typeface="+mj-lt"/>
              <a:ea typeface="Poppins"/>
              <a:cs typeface="Poppins"/>
              <a:sym typeface="Poppins"/>
            </a:endParaRPr>
          </a:p>
        </p:txBody>
      </p:sp>
      <p:sp>
        <p:nvSpPr>
          <p:cNvPr id="95" name="Google Shape;95;p16">
            <a:extLst>
              <a:ext uri="{FF2B5EF4-FFF2-40B4-BE49-F238E27FC236}">
                <a16:creationId xmlns:a16="http://schemas.microsoft.com/office/drawing/2014/main" id="{A9B7D1B1-41B1-794A-69C4-5AA2AB370C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031584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fontAlgn="ctr">
              <a:lnSpc>
                <a:spcPct val="150000"/>
              </a:lnSpc>
              <a:buNone/>
            </a:pPr>
            <a:r>
              <a:rPr lang="en-ID" sz="1800" kern="100" dirty="0" err="1">
                <a:solidFill>
                  <a:schemeClr val="tx1"/>
                </a:solidFill>
                <a:effectLst/>
                <a:latin typeface="+mn-lt"/>
              </a:rPr>
              <a:t>Memberikan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+mn-lt"/>
              </a:rPr>
              <a:t>bantuan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+mn-lt"/>
              </a:rPr>
              <a:t>kepada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+mn-lt"/>
              </a:rPr>
              <a:t>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+mn-lt"/>
              </a:rPr>
              <a:t>Lansia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+mn-lt"/>
              </a:rPr>
              <a:t> di 17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+mn-lt"/>
              </a:rPr>
              <a:t>Kapanewon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+mn-lt"/>
              </a:rPr>
              <a:t> pada Acara Monitoring dan </a:t>
            </a:r>
            <a:r>
              <a:rPr lang="en-ID" kern="100" dirty="0" err="1">
                <a:solidFill>
                  <a:schemeClr val="tx1"/>
                </a:solidFill>
                <a:latin typeface="+mn-lt"/>
              </a:rPr>
              <a:t>E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+mn-lt"/>
              </a:rPr>
              <a:t>valuasi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+mn-lt"/>
              </a:rPr>
              <a:t> PAAREDI </a:t>
            </a:r>
            <a:r>
              <a:rPr lang="en-ID" kern="100" dirty="0">
                <a:solidFill>
                  <a:schemeClr val="tx1"/>
                </a:solidFill>
                <a:latin typeface="+mn-lt"/>
              </a:rPr>
              <a:t>T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+mn-lt"/>
              </a:rPr>
              <a:t>ingkat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+mn-lt"/>
              </a:rPr>
              <a:t>Provinsi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+mn-lt"/>
              </a:rPr>
              <a:t> DIY</a:t>
            </a:r>
          </a:p>
          <a:p>
            <a:pPr marL="0" indent="0" fontAlgn="ctr">
              <a:lnSpc>
                <a:spcPct val="150000"/>
              </a:lnSpc>
              <a:buNone/>
            </a:pPr>
            <a:r>
              <a:rPr lang="en-ID" i="0" u="none" strike="noStrike" kern="1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Tempat</a:t>
            </a:r>
            <a:r>
              <a:rPr lang="en-ID" i="0" u="none" strike="noStrike" kern="1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ID" i="0" u="none" strike="noStrike" kern="1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Rumah</a:t>
            </a:r>
            <a:r>
              <a:rPr lang="en-ID" i="0" u="none" strike="noStrike" kern="1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Dinas </a:t>
            </a:r>
            <a:r>
              <a:rPr lang="en-ID" i="0" u="none" strike="noStrike" kern="1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Bupati</a:t>
            </a:r>
            <a:r>
              <a:rPr lang="en-ID" i="0" u="none" strike="noStrike" kern="1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i="0" u="none" strike="noStrike" kern="1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Kab</a:t>
            </a:r>
            <a:r>
              <a:rPr lang="en-ID" kern="1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Sleman</a:t>
            </a:r>
          </a:p>
          <a:p>
            <a:pPr marL="0" indent="0" fontAlgn="ctr">
              <a:lnSpc>
                <a:spcPct val="150000"/>
              </a:lnSpc>
              <a:buNone/>
            </a:pP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Waktu: </a:t>
            </a:r>
            <a:r>
              <a:rPr lang="en-ID" sz="1800" i="0" u="none" strike="noStrike" kern="100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Bulan</a:t>
            </a: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sz="1800" i="0" u="none" strike="noStrike" kern="100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Juni</a:t>
            </a:r>
            <a:r>
              <a:rPr lang="en-ID" sz="1800" i="0" u="none" strike="noStrike" kern="1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</a:p>
          <a:p>
            <a:pPr marL="0" indent="0" fontAlgn="ctr">
              <a:lnSpc>
                <a:spcPct val="150000"/>
              </a:lnSpc>
              <a:buNone/>
            </a:pPr>
            <a:r>
              <a:rPr lang="en-ID" kern="1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Jumlah</a:t>
            </a:r>
            <a:r>
              <a:rPr lang="en-ID" kern="1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ID" kern="1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Penerima</a:t>
            </a:r>
            <a:r>
              <a:rPr lang="en-ID" kern="1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 170 orang</a:t>
            </a:r>
            <a:endParaRPr lang="en-ID" sz="1800" i="0" u="none" strike="noStrike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6" name="Google Shape;96;p16" title="LOGO-PEKAKA-300x296.png">
            <a:extLst>
              <a:ext uri="{FF2B5EF4-FFF2-40B4-BE49-F238E27FC236}">
                <a16:creationId xmlns:a16="http://schemas.microsoft.com/office/drawing/2014/main" id="{F85E397D-18C8-26CB-7183-58032A28A93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3697" y="163950"/>
            <a:ext cx="580429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6">
            <a:extLst>
              <a:ext uri="{FF2B5EF4-FFF2-40B4-BE49-F238E27FC236}">
                <a16:creationId xmlns:a16="http://schemas.microsoft.com/office/drawing/2014/main" id="{7E3CF065-679F-318D-5421-79330E92B325}"/>
              </a:ext>
            </a:extLst>
          </p:cNvPr>
          <p:cNvSpPr/>
          <p:nvPr/>
        </p:nvSpPr>
        <p:spPr>
          <a:xfrm>
            <a:off x="0" y="4950300"/>
            <a:ext cx="9144000" cy="193200"/>
          </a:xfrm>
          <a:prstGeom prst="rect">
            <a:avLst/>
          </a:prstGeom>
          <a:solidFill>
            <a:srgbClr val="058A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8" name="Google Shape;98;p16">
            <a:extLst>
              <a:ext uri="{FF2B5EF4-FFF2-40B4-BE49-F238E27FC236}">
                <a16:creationId xmlns:a16="http://schemas.microsoft.com/office/drawing/2014/main" id="{2EDACB85-DF1B-6D29-6470-B669797924D8}"/>
              </a:ext>
            </a:extLst>
          </p:cNvPr>
          <p:cNvGrpSpPr/>
          <p:nvPr/>
        </p:nvGrpSpPr>
        <p:grpSpPr>
          <a:xfrm>
            <a:off x="311700" y="829022"/>
            <a:ext cx="3602954" cy="267968"/>
            <a:chOff x="-109184" y="996930"/>
            <a:chExt cx="3002462" cy="247500"/>
          </a:xfrm>
        </p:grpSpPr>
        <p:cxnSp>
          <p:nvCxnSpPr>
            <p:cNvPr id="99" name="Google Shape;99;p16">
              <a:extLst>
                <a:ext uri="{FF2B5EF4-FFF2-40B4-BE49-F238E27FC236}">
                  <a16:creationId xmlns:a16="http://schemas.microsoft.com/office/drawing/2014/main" id="{03EB691C-B597-A3EC-A7D2-11CBD5CBE0FD}"/>
                </a:ext>
              </a:extLst>
            </p:cNvPr>
            <p:cNvCxnSpPr/>
            <p:nvPr/>
          </p:nvCxnSpPr>
          <p:spPr>
            <a:xfrm>
              <a:off x="-109184" y="1105469"/>
              <a:ext cx="27951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1"/>
              </a:solidFill>
              <a:prstDash val="lgDashDot"/>
              <a:miter lim="800000"/>
              <a:headEnd type="none" w="sm" len="sm"/>
              <a:tailEnd type="none" w="sm" len="sm"/>
            </a:ln>
          </p:spPr>
        </p:cxnSp>
        <p:sp>
          <p:nvSpPr>
            <p:cNvPr id="100" name="Google Shape;100;p16">
              <a:extLst>
                <a:ext uri="{FF2B5EF4-FFF2-40B4-BE49-F238E27FC236}">
                  <a16:creationId xmlns:a16="http://schemas.microsoft.com/office/drawing/2014/main" id="{F48438BA-C83C-0AA9-B2CF-EC2E8FC5AA7F}"/>
                </a:ext>
              </a:extLst>
            </p:cNvPr>
            <p:cNvSpPr/>
            <p:nvPr/>
          </p:nvSpPr>
          <p:spPr>
            <a:xfrm>
              <a:off x="2673978" y="996930"/>
              <a:ext cx="219300" cy="2475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9262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>
          <a:extLst>
            <a:ext uri="{FF2B5EF4-FFF2-40B4-BE49-F238E27FC236}">
              <a16:creationId xmlns:a16="http://schemas.microsoft.com/office/drawing/2014/main" id="{41CB0BC3-0217-7D47-5839-B6DFEAB65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809654-8ED4-3C59-A60A-C9608892D7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4" name="Google Shape;94;p16">
            <a:extLst>
              <a:ext uri="{FF2B5EF4-FFF2-40B4-BE49-F238E27FC236}">
                <a16:creationId xmlns:a16="http://schemas.microsoft.com/office/drawing/2014/main" id="{7A01AD6A-7A15-D77C-32E9-E9433AC889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190239"/>
            <a:ext cx="6723281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D" sz="2400" b="1" kern="100" dirty="0">
                <a:effectLst/>
                <a:latin typeface="+mj-lt"/>
              </a:rPr>
              <a:t>Monitoring dan </a:t>
            </a:r>
            <a:r>
              <a:rPr lang="en-ID" sz="2400" b="1" kern="100" dirty="0" err="1">
                <a:effectLst/>
                <a:latin typeface="+mj-lt"/>
              </a:rPr>
              <a:t>Evaluasi</a:t>
            </a:r>
            <a:r>
              <a:rPr lang="en-ID" sz="2400" b="1" kern="100" dirty="0">
                <a:effectLst/>
                <a:latin typeface="+mj-lt"/>
              </a:rPr>
              <a:t> Pola </a:t>
            </a:r>
            <a:r>
              <a:rPr lang="en-ID" sz="2400" b="1" kern="100" dirty="0" err="1">
                <a:effectLst/>
                <a:latin typeface="+mj-lt"/>
              </a:rPr>
              <a:t>Asuh</a:t>
            </a:r>
            <a:r>
              <a:rPr lang="en-ID" sz="2400" b="1" kern="100" dirty="0">
                <a:effectLst/>
                <a:latin typeface="+mj-lt"/>
              </a:rPr>
              <a:t> dan </a:t>
            </a:r>
            <a:r>
              <a:rPr lang="en-ID" sz="2400" b="1" kern="100" dirty="0" err="1">
                <a:effectLst/>
                <a:latin typeface="+mj-lt"/>
              </a:rPr>
              <a:t>Remaja</a:t>
            </a:r>
            <a:r>
              <a:rPr lang="en-ID" sz="2400" b="1" kern="100" dirty="0">
                <a:effectLst/>
                <a:latin typeface="+mj-lt"/>
              </a:rPr>
              <a:t> di Era Digital</a:t>
            </a:r>
            <a:endParaRPr sz="2400" b="1" dirty="0">
              <a:latin typeface="+mj-lt"/>
              <a:ea typeface="Poppins"/>
              <a:cs typeface="Poppins"/>
              <a:sym typeface="Poppins"/>
            </a:endParaRPr>
          </a:p>
        </p:txBody>
      </p:sp>
      <p:sp>
        <p:nvSpPr>
          <p:cNvPr id="95" name="Google Shape;95;p16">
            <a:extLst>
              <a:ext uri="{FF2B5EF4-FFF2-40B4-BE49-F238E27FC236}">
                <a16:creationId xmlns:a16="http://schemas.microsoft.com/office/drawing/2014/main" id="{A9B7D1B1-41B1-794A-69C4-5AA2AB370C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22130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indent="0" fontAlgn="ctr">
              <a:lnSpc>
                <a:spcPct val="150000"/>
              </a:lnSpc>
              <a:buNone/>
            </a:pPr>
            <a:r>
              <a:rPr lang="en-ID" sz="1800" kern="100" dirty="0" err="1">
                <a:solidFill>
                  <a:schemeClr val="tx1"/>
                </a:solidFill>
                <a:effectLst/>
                <a:latin typeface="+mn-lt"/>
              </a:rPr>
              <a:t>Sasaran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+mn-lt"/>
              </a:rPr>
              <a:t>: POKJA 1 TPPKK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+mn-lt"/>
              </a:rPr>
              <a:t>Kab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+mn-lt"/>
              </a:rPr>
              <a:t>. Sleman,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+mn-lt"/>
              </a:rPr>
              <a:t>meliputi</a:t>
            </a:r>
            <a:r>
              <a:rPr lang="en-ID" sz="1800" kern="100" dirty="0">
                <a:solidFill>
                  <a:schemeClr val="tx1"/>
                </a:solidFill>
                <a:effectLst/>
                <a:latin typeface="+mn-lt"/>
              </a:rPr>
              <a:t>: </a:t>
            </a:r>
          </a:p>
          <a:p>
            <a:pPr marL="342900" fontAlgn="ctr">
              <a:lnSpc>
                <a:spcPct val="150000"/>
              </a:lnSpc>
              <a:buAutoNum type="arabicPeriod"/>
            </a:pPr>
            <a:r>
              <a:rPr lang="en-ID" i="0" u="none" strike="noStrike" kern="1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Administrasi</a:t>
            </a:r>
            <a:r>
              <a:rPr lang="en-ID" i="0" u="none" strike="noStrike" kern="1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POKJA 1 </a:t>
            </a:r>
            <a:r>
              <a:rPr lang="en-ID" i="0" u="none" strike="noStrike" kern="1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Kabupaten</a:t>
            </a:r>
            <a:endParaRPr lang="en-ID" i="0" u="none" strike="noStrike" kern="100" dirty="0">
              <a:solidFill>
                <a:schemeClr val="tx1"/>
              </a:solidFill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fontAlgn="ctr">
              <a:lnSpc>
                <a:spcPct val="150000"/>
              </a:lnSpc>
              <a:buAutoNum type="arabicPeriod"/>
            </a:pPr>
            <a:r>
              <a:rPr lang="en-ID" sz="1800" kern="1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Profile PAAREDI</a:t>
            </a:r>
          </a:p>
          <a:p>
            <a:pPr marL="342900" fontAlgn="ctr">
              <a:lnSpc>
                <a:spcPct val="150000"/>
              </a:lnSpc>
              <a:buAutoNum type="arabicPeriod"/>
            </a:pPr>
            <a:r>
              <a:rPr lang="en-ID" i="0" u="none" strike="noStrike" kern="100" dirty="0" err="1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Simulasi</a:t>
            </a:r>
            <a:r>
              <a:rPr lang="en-ID" i="0" u="none" strike="noStrike" kern="100" dirty="0">
                <a:solidFill>
                  <a:schemeClr val="tx1"/>
                </a:solidFill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PAAREDI</a:t>
            </a:r>
          </a:p>
          <a:p>
            <a:pPr marL="342900" fontAlgn="ctr">
              <a:lnSpc>
                <a:spcPct val="150000"/>
              </a:lnSpc>
              <a:buAutoNum type="arabicPeriod"/>
            </a:pPr>
            <a:r>
              <a:rPr lang="en-ID" sz="1800" kern="100" dirty="0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Mitra </a:t>
            </a:r>
            <a:r>
              <a:rPr lang="en-ID" sz="1800" kern="100" dirty="0" err="1"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Kerja</a:t>
            </a:r>
            <a:endParaRPr lang="en-ID" sz="1800" i="0" u="none" strike="noStrike" kern="100" dirty="0"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6" name="Google Shape;96;p16" title="LOGO-PEKAKA-300x296.png">
            <a:extLst>
              <a:ext uri="{FF2B5EF4-FFF2-40B4-BE49-F238E27FC236}">
                <a16:creationId xmlns:a16="http://schemas.microsoft.com/office/drawing/2014/main" id="{F85E397D-18C8-26CB-7183-58032A28A93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23697" y="163950"/>
            <a:ext cx="580429" cy="57270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6">
            <a:extLst>
              <a:ext uri="{FF2B5EF4-FFF2-40B4-BE49-F238E27FC236}">
                <a16:creationId xmlns:a16="http://schemas.microsoft.com/office/drawing/2014/main" id="{7E3CF065-679F-318D-5421-79330E92B325}"/>
              </a:ext>
            </a:extLst>
          </p:cNvPr>
          <p:cNvSpPr/>
          <p:nvPr/>
        </p:nvSpPr>
        <p:spPr>
          <a:xfrm>
            <a:off x="0" y="4950300"/>
            <a:ext cx="9144000" cy="193200"/>
          </a:xfrm>
          <a:prstGeom prst="rect">
            <a:avLst/>
          </a:prstGeom>
          <a:solidFill>
            <a:srgbClr val="058AD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Calibri"/>
              <a:buNone/>
            </a:pPr>
            <a:endParaRPr sz="19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98" name="Google Shape;98;p16">
            <a:extLst>
              <a:ext uri="{FF2B5EF4-FFF2-40B4-BE49-F238E27FC236}">
                <a16:creationId xmlns:a16="http://schemas.microsoft.com/office/drawing/2014/main" id="{2EDACB85-DF1B-6D29-6470-B669797924D8}"/>
              </a:ext>
            </a:extLst>
          </p:cNvPr>
          <p:cNvGrpSpPr/>
          <p:nvPr/>
        </p:nvGrpSpPr>
        <p:grpSpPr>
          <a:xfrm>
            <a:off x="311700" y="808550"/>
            <a:ext cx="3602954" cy="267968"/>
            <a:chOff x="-109184" y="996930"/>
            <a:chExt cx="3002462" cy="247500"/>
          </a:xfrm>
        </p:grpSpPr>
        <p:cxnSp>
          <p:nvCxnSpPr>
            <p:cNvPr id="99" name="Google Shape;99;p16">
              <a:extLst>
                <a:ext uri="{FF2B5EF4-FFF2-40B4-BE49-F238E27FC236}">
                  <a16:creationId xmlns:a16="http://schemas.microsoft.com/office/drawing/2014/main" id="{03EB691C-B597-A3EC-A7D2-11CBD5CBE0FD}"/>
                </a:ext>
              </a:extLst>
            </p:cNvPr>
            <p:cNvCxnSpPr/>
            <p:nvPr/>
          </p:nvCxnSpPr>
          <p:spPr>
            <a:xfrm>
              <a:off x="-109184" y="1105469"/>
              <a:ext cx="2795100" cy="0"/>
            </a:xfrm>
            <a:prstGeom prst="straightConnector1">
              <a:avLst/>
            </a:prstGeom>
            <a:noFill/>
            <a:ln w="28575" cap="flat" cmpd="sng">
              <a:solidFill>
                <a:schemeClr val="accent1"/>
              </a:solidFill>
              <a:prstDash val="lgDashDot"/>
              <a:miter lim="800000"/>
              <a:headEnd type="none" w="sm" len="sm"/>
              <a:tailEnd type="none" w="sm" len="sm"/>
            </a:ln>
          </p:spPr>
        </p:cxnSp>
        <p:sp>
          <p:nvSpPr>
            <p:cNvPr id="100" name="Google Shape;100;p16">
              <a:extLst>
                <a:ext uri="{FF2B5EF4-FFF2-40B4-BE49-F238E27FC236}">
                  <a16:creationId xmlns:a16="http://schemas.microsoft.com/office/drawing/2014/main" id="{F48438BA-C83C-0AA9-B2CF-EC2E8FC5AA7F}"/>
                </a:ext>
              </a:extLst>
            </p:cNvPr>
            <p:cNvSpPr/>
            <p:nvPr/>
          </p:nvSpPr>
          <p:spPr>
            <a:xfrm>
              <a:off x="2673978" y="996930"/>
              <a:ext cx="219300" cy="247500"/>
            </a:xfrm>
            <a:prstGeom prst="ellipse">
              <a:avLst/>
            </a:prstGeom>
            <a:noFill/>
            <a:ln w="28575" cap="flat" cmpd="sng">
              <a:solidFill>
                <a:schemeClr val="accent1"/>
              </a:solidFill>
              <a:prstDash val="solid"/>
              <a:bevel/>
              <a:headEnd type="none" w="sm" len="sm"/>
              <a:tailEnd type="none" w="sm" len="sm"/>
            </a:ln>
          </p:spPr>
          <p:txBody>
            <a:bodyPr spcFirstLastPara="1" wrap="square" lIns="34275" tIns="34275" rIns="34275" bIns="3427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endParaRPr sz="2700" b="0" i="0" u="none" strike="noStrike" cap="none">
                <a:solidFill>
                  <a:srgbClr val="FFFFFF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94760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C6A8EE0-AC33-B2AC-0F2B-D648063557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0" name="Google Shape;130;p20"/>
          <p:cNvSpPr txBox="1"/>
          <p:nvPr/>
        </p:nvSpPr>
        <p:spPr>
          <a:xfrm>
            <a:off x="0" y="3360490"/>
            <a:ext cx="9144000" cy="754200"/>
          </a:xfrm>
          <a:prstGeom prst="rect">
            <a:avLst/>
          </a:prstGeom>
          <a:solidFill>
            <a:srgbClr val="134F5C">
              <a:alpha val="50000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7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TERIMA KASIH</a:t>
            </a:r>
            <a:endParaRPr sz="3700" i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9115E9F-62C8-F11A-984A-1663D59951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0000" b="25161"/>
          <a:stretch/>
        </p:blipFill>
        <p:spPr>
          <a:xfrm>
            <a:off x="0" y="390767"/>
            <a:ext cx="9144000" cy="302833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11275</TotalTime>
  <Words>665</Words>
  <Application>Microsoft Macintosh PowerPoint</Application>
  <PresentationFormat>On-screen Show (16:9)</PresentationFormat>
  <Paragraphs>91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Roboto</vt:lpstr>
      <vt:lpstr>Times New Roman</vt:lpstr>
      <vt:lpstr>Poppins</vt:lpstr>
      <vt:lpstr>Lato Light</vt:lpstr>
      <vt:lpstr>Calibri</vt:lpstr>
      <vt:lpstr>Arial</vt:lpstr>
      <vt:lpstr>Simple Light</vt:lpstr>
      <vt:lpstr>PowerPoint Presentation</vt:lpstr>
      <vt:lpstr>PROGRAM POKOK POKJA I</vt:lpstr>
      <vt:lpstr>PROGRAM UNGGULAN POKJA I</vt:lpstr>
      <vt:lpstr>PROGRAM UNGGULAN POKJA I</vt:lpstr>
      <vt:lpstr>PowerPoint Presentation</vt:lpstr>
      <vt:lpstr>Monitoring dan Evaluasi Administrasi Pokja I dan Pola Asuh Anak dan Remaja di Era Digital</vt:lpstr>
      <vt:lpstr>MEMBERLIDI (Membuat Beberan Simulasi Paaredi)</vt:lpstr>
      <vt:lpstr>Pembinaan dan Sosialisai Pencegahan, Pemberantasan Penyalahgunaan dan Peredaran Gelap Narkotika (P4GN) dan Tindak Pidana Perdagangan Orang (TPPO)</vt:lpstr>
      <vt:lpstr>TPPKK Kab. Sleman Kerjasama dengan BAZNAS Kab. Sleman</vt:lpstr>
      <vt:lpstr>Monitoring dan Evaluasi Pola Asuh dan Remaja di Era Digital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kezia aubertha</cp:lastModifiedBy>
  <cp:revision>14</cp:revision>
  <dcterms:modified xsi:type="dcterms:W3CDTF">2026-02-09T09:04:51Z</dcterms:modified>
</cp:coreProperties>
</file>